
<file path=[Content_Types].xml><?xml version="1.0" encoding="utf-8"?>
<Types xmlns="http://schemas.openxmlformats.org/package/2006/content-types">
  <Default Extension="bin" ContentType="application/vnd.openxmlformats-officedocument.oleObject"/>
  <Default Extension="png" ContentType="image/png"/>
  <Default Extension="tiff" ContentType="image/tif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95"/>
  </p:handoutMasterIdLst>
  <p:sldIdLst>
    <p:sldId id="256" r:id="rId3"/>
    <p:sldId id="283" r:id="rId5"/>
    <p:sldId id="285" r:id="rId6"/>
    <p:sldId id="280" r:id="rId7"/>
    <p:sldId id="284" r:id="rId8"/>
    <p:sldId id="281" r:id="rId9"/>
    <p:sldId id="360" r:id="rId10"/>
    <p:sldId id="323" r:id="rId11"/>
    <p:sldId id="304" r:id="rId12"/>
    <p:sldId id="310" r:id="rId13"/>
    <p:sldId id="326" r:id="rId14"/>
    <p:sldId id="362" r:id="rId15"/>
    <p:sldId id="361" r:id="rId16"/>
    <p:sldId id="307" r:id="rId17"/>
    <p:sldId id="366" r:id="rId18"/>
    <p:sldId id="325" r:id="rId19"/>
    <p:sldId id="364" r:id="rId20"/>
    <p:sldId id="363" r:id="rId21"/>
    <p:sldId id="329" r:id="rId22"/>
    <p:sldId id="308" r:id="rId23"/>
    <p:sldId id="335" r:id="rId24"/>
    <p:sldId id="383" r:id="rId25"/>
    <p:sldId id="286" r:id="rId26"/>
    <p:sldId id="324" r:id="rId27"/>
    <p:sldId id="311" r:id="rId28"/>
    <p:sldId id="313" r:id="rId29"/>
    <p:sldId id="367" r:id="rId30"/>
    <p:sldId id="296" r:id="rId31"/>
    <p:sldId id="322" r:id="rId32"/>
    <p:sldId id="312" r:id="rId33"/>
    <p:sldId id="369" r:id="rId34"/>
    <p:sldId id="370" r:id="rId35"/>
    <p:sldId id="371" r:id="rId36"/>
    <p:sldId id="368" r:id="rId37"/>
    <p:sldId id="372" r:id="rId38"/>
    <p:sldId id="373" r:id="rId39"/>
    <p:sldId id="374" r:id="rId40"/>
    <p:sldId id="375" r:id="rId41"/>
    <p:sldId id="376" r:id="rId42"/>
    <p:sldId id="377" r:id="rId43"/>
    <p:sldId id="378" r:id="rId44"/>
    <p:sldId id="379" r:id="rId45"/>
    <p:sldId id="380" r:id="rId46"/>
    <p:sldId id="381" r:id="rId47"/>
    <p:sldId id="390" r:id="rId48"/>
    <p:sldId id="451" r:id="rId49"/>
    <p:sldId id="453" r:id="rId50"/>
    <p:sldId id="455" r:id="rId51"/>
    <p:sldId id="452" r:id="rId52"/>
    <p:sldId id="457" r:id="rId53"/>
    <p:sldId id="454" r:id="rId54"/>
    <p:sldId id="456" r:id="rId55"/>
    <p:sldId id="388" r:id="rId56"/>
    <p:sldId id="338" r:id="rId57"/>
    <p:sldId id="391" r:id="rId58"/>
    <p:sldId id="393" r:id="rId59"/>
    <p:sldId id="339" r:id="rId60"/>
    <p:sldId id="394" r:id="rId61"/>
    <p:sldId id="395" r:id="rId62"/>
    <p:sldId id="396" r:id="rId63"/>
    <p:sldId id="397" r:id="rId64"/>
    <p:sldId id="398" r:id="rId65"/>
    <p:sldId id="399" r:id="rId66"/>
    <p:sldId id="298" r:id="rId67"/>
    <p:sldId id="341" r:id="rId68"/>
    <p:sldId id="342" r:id="rId69"/>
    <p:sldId id="343" r:id="rId70"/>
    <p:sldId id="344" r:id="rId71"/>
    <p:sldId id="345" r:id="rId72"/>
    <p:sldId id="400" r:id="rId73"/>
    <p:sldId id="347" r:id="rId74"/>
    <p:sldId id="346" r:id="rId75"/>
    <p:sldId id="348" r:id="rId76"/>
    <p:sldId id="349" r:id="rId77"/>
    <p:sldId id="350" r:id="rId78"/>
    <p:sldId id="351" r:id="rId79"/>
    <p:sldId id="352" r:id="rId80"/>
    <p:sldId id="353" r:id="rId81"/>
    <p:sldId id="354" r:id="rId82"/>
    <p:sldId id="355" r:id="rId83"/>
    <p:sldId id="356" r:id="rId84"/>
    <p:sldId id="357" r:id="rId85"/>
    <p:sldId id="358" r:id="rId86"/>
    <p:sldId id="359" r:id="rId87"/>
    <p:sldId id="401" r:id="rId88"/>
    <p:sldId id="292" r:id="rId89"/>
    <p:sldId id="302" r:id="rId90"/>
    <p:sldId id="365" r:id="rId91"/>
    <p:sldId id="328" r:id="rId92"/>
    <p:sldId id="294" r:id="rId93"/>
    <p:sldId id="303" r:id="rId94"/>
  </p:sldIdLst>
  <p:sldSz cx="20104100" cy="11461750"/>
  <p:notesSz cx="10234295" cy="70993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9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1" autoAdjust="0"/>
    <p:restoredTop sz="76036" autoAdjust="0"/>
  </p:normalViewPr>
  <p:slideViewPr>
    <p:cSldViewPr>
      <p:cViewPr varScale="1">
        <p:scale>
          <a:sx n="53" d="100"/>
          <a:sy n="53" d="100"/>
        </p:scale>
        <p:origin x="1380" y="96"/>
      </p:cViewPr>
      <p:guideLst>
        <p:guide orient="horz" pos="2887"/>
        <p:guide pos="220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8" Type="http://schemas.openxmlformats.org/officeDocument/2006/relationships/tableStyles" Target="tableStyles.xml"/><Relationship Id="rId97" Type="http://schemas.openxmlformats.org/officeDocument/2006/relationships/viewProps" Target="viewProps.xml"/><Relationship Id="rId96" Type="http://schemas.openxmlformats.org/officeDocument/2006/relationships/presProps" Target="presProps.xml"/><Relationship Id="rId95" Type="http://schemas.openxmlformats.org/officeDocument/2006/relationships/handoutMaster" Target="handoutMasters/handoutMaster1.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9759886601066"/>
          <c:y val="0.0904946814097342"/>
          <c:w val="0.582492154388689"/>
          <c:h val="0.873738231583034"/>
        </c:manualLayout>
      </c:layout>
      <c:radarChart>
        <c:radarStyle val="filled"/>
        <c:varyColors val="0"/>
        <c:ser>
          <c:idx val="0"/>
          <c:order val="0"/>
          <c:tx>
            <c:strRef>
              <c:f>Sheet1!$B$1</c:f>
              <c:strCache>
                <c:ptCount val="1"/>
                <c:pt idx="0">
                  <c:v>Series 1</c:v>
                </c:pt>
              </c:strCache>
            </c:strRef>
          </c:tx>
          <c:spPr>
            <a:solidFill>
              <a:schemeClr val="bg1">
                <a:lumMod val="95000"/>
                <a:alpha val="7000"/>
              </a:schemeClr>
            </a:solidFill>
            <a:ln w="57150">
              <a:solidFill>
                <a:schemeClr val="bg1"/>
              </a:solidFill>
            </a:ln>
            <a:effectLst/>
          </c:spPr>
          <c:marker>
            <c:symbol val="none"/>
          </c:marker>
          <c:dLbls>
            <c:dLbl>
              <c:idx val="0"/>
              <c:layout>
                <c:manualLayout>
                  <c:x val="-8.26571058994849e-17"/>
                  <c:y val="0.0438568324011666"/>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262867616620239"/>
                  <c:y val="0.0151654394203984"/>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242647030726374"/>
                  <c:y val="-0.0303308788407968"/>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202205858938645"/>
                  <c:y val="-0.0424632303771156"/>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222426444832509"/>
                  <c:y val="0.0121323515363187"/>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600" b="1" i="0" u="none" strike="noStrike" kern="1200" baseline="0">
                    <a:solidFill>
                      <a:srgbClr val="54D0CA"/>
                    </a:solidFill>
                    <a:latin typeface="+mn-lt"/>
                    <a:ea typeface="+mn-ea"/>
                    <a:cs typeface="+mn-cs"/>
                  </a:defRPr>
                </a:pP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c:v>
                </c:pt>
                <c:pt idx="1">
                  <c:v>B</c:v>
                </c:pt>
                <c:pt idx="2">
                  <c:v>C</c:v>
                </c:pt>
                <c:pt idx="3">
                  <c:v>D</c:v>
                </c:pt>
                <c:pt idx="4">
                  <c:v>E</c:v>
                </c:pt>
              </c:strCache>
            </c:strRef>
          </c:cat>
          <c:val>
            <c:numRef>
              <c:f>Sheet1!$B$2:$B$6</c:f>
              <c:numCache>
                <c:formatCode>General</c:formatCode>
                <c:ptCount val="5"/>
                <c:pt idx="0">
                  <c:v>32</c:v>
                </c:pt>
                <c:pt idx="1">
                  <c:v>32</c:v>
                </c:pt>
                <c:pt idx="2">
                  <c:v>28</c:v>
                </c:pt>
                <c:pt idx="3">
                  <c:v>12</c:v>
                </c:pt>
                <c:pt idx="4">
                  <c:v>15</c:v>
                </c:pt>
              </c:numCache>
            </c:numRef>
          </c:val>
        </c:ser>
        <c:dLbls>
          <c:showLegendKey val="0"/>
          <c:showVal val="0"/>
          <c:showCatName val="0"/>
          <c:showSerName val="0"/>
          <c:showPercent val="0"/>
          <c:showBubbleSize val="0"/>
        </c:dLbls>
        <c:axId val="558569216"/>
        <c:axId val="558563232"/>
      </c:radarChart>
      <c:catAx>
        <c:axId val="558569216"/>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558563232"/>
        <c:crosses val="autoZero"/>
        <c:auto val="1"/>
        <c:lblAlgn val="ctr"/>
        <c:lblOffset val="100"/>
        <c:noMultiLvlLbl val="0"/>
      </c:catAx>
      <c:valAx>
        <c:axId val="558563232"/>
        <c:scaling>
          <c:orientation val="minMax"/>
        </c:scaling>
        <c:delete val="1"/>
        <c:axPos val="l"/>
        <c:majorGridlines>
          <c:spPr>
            <a:ln w="3175" cap="flat" cmpd="sng" algn="ctr">
              <a:noFill/>
              <a:prstDash val="sysDot"/>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558569216"/>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999" cy="356198"/>
          </a:xfrm>
          <a:prstGeom prst="rect">
            <a:avLst/>
          </a:prstGeom>
        </p:spPr>
        <p:txBody>
          <a:bodyPr vert="horz" lIns="50210" tIns="25105" rIns="50210" bIns="25105" rtlCol="0"/>
          <a:lstStyle>
            <a:lvl1pPr algn="l">
              <a:defRPr sz="800"/>
            </a:lvl1pPr>
          </a:lstStyle>
          <a:p>
            <a:endParaRPr lang="zh-CN" altLang="en-US"/>
          </a:p>
        </p:txBody>
      </p:sp>
      <p:sp>
        <p:nvSpPr>
          <p:cNvPr id="3" name="日期占位符 2"/>
          <p:cNvSpPr>
            <a:spLocks noGrp="1"/>
          </p:cNvSpPr>
          <p:nvPr>
            <p:ph type="dt" sz="quarter" idx="1"/>
          </p:nvPr>
        </p:nvSpPr>
        <p:spPr>
          <a:xfrm>
            <a:off x="5797246" y="0"/>
            <a:ext cx="4434999" cy="356198"/>
          </a:xfrm>
          <a:prstGeom prst="rect">
            <a:avLst/>
          </a:prstGeom>
        </p:spPr>
        <p:txBody>
          <a:bodyPr vert="horz" lIns="50210" tIns="25105" rIns="50210" bIns="25105" rtlCol="0"/>
          <a:lstStyle>
            <a:lvl1pPr algn="r">
              <a:defRPr sz="8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6743103"/>
            <a:ext cx="4434999" cy="356197"/>
          </a:xfrm>
          <a:prstGeom prst="rect">
            <a:avLst/>
          </a:prstGeom>
        </p:spPr>
        <p:txBody>
          <a:bodyPr vert="horz" lIns="50210" tIns="25105" rIns="50210" bIns="25105" rtlCol="0" anchor="b"/>
          <a:lstStyle>
            <a:lvl1pPr algn="l">
              <a:defRPr sz="800"/>
            </a:lvl1pPr>
          </a:lstStyle>
          <a:p>
            <a:endParaRPr lang="zh-CN" altLang="en-US"/>
          </a:p>
        </p:txBody>
      </p:sp>
      <p:sp>
        <p:nvSpPr>
          <p:cNvPr id="5" name="灯片编号占位符 4"/>
          <p:cNvSpPr>
            <a:spLocks noGrp="1"/>
          </p:cNvSpPr>
          <p:nvPr>
            <p:ph type="sldNum" sz="quarter" idx="3"/>
          </p:nvPr>
        </p:nvSpPr>
        <p:spPr>
          <a:xfrm>
            <a:off x="5797246" y="6743103"/>
            <a:ext cx="4434999" cy="356197"/>
          </a:xfrm>
          <a:prstGeom prst="rect">
            <a:avLst/>
          </a:prstGeom>
        </p:spPr>
        <p:txBody>
          <a:bodyPr vert="horz" lIns="50210" tIns="25105" rIns="50210" bIns="25105" rtlCol="0" anchor="b"/>
          <a:lstStyle>
            <a:lvl1pPr algn="r">
              <a:defRPr sz="8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999" cy="356198"/>
          </a:xfrm>
          <a:prstGeom prst="rect">
            <a:avLst/>
          </a:prstGeom>
        </p:spPr>
        <p:txBody>
          <a:bodyPr vert="horz" lIns="50210" tIns="25105" rIns="50210" bIns="25105" rtlCol="0"/>
          <a:lstStyle>
            <a:lvl1pPr algn="l">
              <a:defRPr sz="700"/>
            </a:lvl1pPr>
          </a:lstStyle>
          <a:p>
            <a:endParaRPr lang="zh-CN" altLang="en-US"/>
          </a:p>
        </p:txBody>
      </p:sp>
      <p:sp>
        <p:nvSpPr>
          <p:cNvPr id="3" name="日期占位符 2"/>
          <p:cNvSpPr>
            <a:spLocks noGrp="1"/>
          </p:cNvSpPr>
          <p:nvPr>
            <p:ph type="dt" idx="1"/>
          </p:nvPr>
        </p:nvSpPr>
        <p:spPr>
          <a:xfrm>
            <a:off x="5797246" y="0"/>
            <a:ext cx="4434999" cy="356198"/>
          </a:xfrm>
          <a:prstGeom prst="rect">
            <a:avLst/>
          </a:prstGeom>
        </p:spPr>
        <p:txBody>
          <a:bodyPr vert="horz" lIns="50210" tIns="25105" rIns="50210" bIns="25105" rtlCol="0"/>
          <a:lstStyle>
            <a:lvl1pPr algn="r">
              <a:defRPr sz="7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017838" y="887413"/>
            <a:ext cx="4198937" cy="2395537"/>
          </a:xfrm>
          <a:prstGeom prst="rect">
            <a:avLst/>
          </a:prstGeom>
          <a:noFill/>
          <a:ln w="12700">
            <a:solidFill>
              <a:prstClr val="black"/>
            </a:solidFill>
          </a:ln>
        </p:spPr>
        <p:txBody>
          <a:bodyPr vert="horz" lIns="50210" tIns="25105" rIns="50210" bIns="25105" rtlCol="0" anchor="ctr"/>
          <a:lstStyle/>
          <a:p>
            <a:endParaRPr lang="zh-CN" altLang="en-US"/>
          </a:p>
        </p:txBody>
      </p:sp>
      <p:sp>
        <p:nvSpPr>
          <p:cNvPr id="5" name="备注占位符 4"/>
          <p:cNvSpPr>
            <a:spLocks noGrp="1"/>
          </p:cNvSpPr>
          <p:nvPr>
            <p:ph type="body" sz="quarter" idx="3"/>
          </p:nvPr>
        </p:nvSpPr>
        <p:spPr>
          <a:xfrm>
            <a:off x="1023462" y="3416538"/>
            <a:ext cx="8187690" cy="2795349"/>
          </a:xfrm>
          <a:prstGeom prst="rect">
            <a:avLst/>
          </a:prstGeom>
        </p:spPr>
        <p:txBody>
          <a:bodyPr vert="horz" lIns="50210" tIns="25105" rIns="50210" bIns="25105"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6743103"/>
            <a:ext cx="4434999" cy="356197"/>
          </a:xfrm>
          <a:prstGeom prst="rect">
            <a:avLst/>
          </a:prstGeom>
        </p:spPr>
        <p:txBody>
          <a:bodyPr vert="horz" lIns="50210" tIns="25105" rIns="50210" bIns="25105" rtlCol="0" anchor="b"/>
          <a:lstStyle>
            <a:lvl1pPr algn="l">
              <a:defRPr sz="700"/>
            </a:lvl1pPr>
          </a:lstStyle>
          <a:p>
            <a:endParaRPr lang="zh-CN" altLang="en-US"/>
          </a:p>
        </p:txBody>
      </p:sp>
      <p:sp>
        <p:nvSpPr>
          <p:cNvPr id="7" name="灯片编号占位符 6"/>
          <p:cNvSpPr>
            <a:spLocks noGrp="1"/>
          </p:cNvSpPr>
          <p:nvPr>
            <p:ph type="sldNum" sz="quarter" idx="5"/>
          </p:nvPr>
        </p:nvSpPr>
        <p:spPr>
          <a:xfrm>
            <a:off x="5797246" y="6743103"/>
            <a:ext cx="4434999" cy="356197"/>
          </a:xfrm>
          <a:prstGeom prst="rect">
            <a:avLst/>
          </a:prstGeom>
        </p:spPr>
        <p:txBody>
          <a:bodyPr vert="horz" lIns="50210" tIns="25105" rIns="50210" bIns="25105" rtlCol="0" anchor="b"/>
          <a:lstStyle>
            <a:lvl1pPr algn="r">
              <a:defRPr sz="7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jianshu.com/p/412fa2beacc9" TargetMode="Externa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4" Type="http://schemas.openxmlformats.org/officeDocument/2006/relationships/hyperlink" Target="https://www.jianshu.com/p/bc1aac28fcdf" TargetMode="External"/><Relationship Id="rId3" Type="http://schemas.openxmlformats.org/officeDocument/2006/relationships/hyperlink" Target="https://www.jianshu.com/p/276698f13258" TargetMode="External"/><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zhihu.com/question/20302197/answer/325612495" TargetMode="External"/><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zhihu.com/question/20302197/answer/325612495" TargetMode="External"/><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sohu.com/a/331314240_753835" TargetMode="External"/><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zhuanlan.zhihu.com/p/48857108" TargetMode="External"/><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jianshu.com/p/586e8341a3dc" TargetMode="External"/><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5" Type="http://schemas.openxmlformats.org/officeDocument/2006/relationships/hyperlink" Target="https://engineering.fb.com/security/zoncolan/" TargetMode="External"/><Relationship Id="rId4" Type="http://schemas.openxmlformats.org/officeDocument/2006/relationships/hyperlink" Target="http://jasmine.github.io/" TargetMode="External"/><Relationship Id="rId3" Type="http://schemas.openxmlformats.org/officeDocument/2006/relationships/hyperlink" Target="http://facebook.github.io/jest/" TargetMode="External"/><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5" Type="http://schemas.openxmlformats.org/officeDocument/2006/relationships/hyperlink" Target="https://engineering.fb.com/security/zoncolan/" TargetMode="External"/><Relationship Id="rId4" Type="http://schemas.openxmlformats.org/officeDocument/2006/relationships/hyperlink" Target="http://jasmine.github.io/" TargetMode="External"/><Relationship Id="rId3" Type="http://schemas.openxmlformats.org/officeDocument/2006/relationships/hyperlink" Target="http://facebook.github.io/jest/" TargetMode="External"/><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engineering.fb.com/security/zoncolan/" TargetMode="External"/><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infoq.cn/article/2013/10/facebook-development-deployment" TargetMode="External"/><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youtube.com/watch?v=Pv5hohD25ls" TargetMode="External"/><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youtube.com/watch?v=Pv5hohD25ls" TargetMode="External"/><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atlassian.com/zh/continuous-delivery/principles/continuous-integration-vs-delivery-vs-deployment" TargetMode="External"/><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infoq.com/articles/cd-adages/" TargetMode="External"/><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atlassian.com/zh/continuous-delivery/continuous-deployment" TargetMode="External"/><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infoq.cn/article/2013/10/facebook-development-deployment" TargetMode="External"/><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4" Type="http://schemas.openxmlformats.org/officeDocument/2006/relationships/hyperlink" Target="https://qcon.infoq.cn/2018/shanghai/" TargetMode="External"/><Relationship Id="rId3" Type="http://schemas.openxmlformats.org/officeDocument/2006/relationships/hyperlink" Target="https://www.infoq.cn/article/IHfKjKdmyZcLv3PjkCom" TargetMode="External"/><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6.xml.rels><?xml version="1.0" encoding="UTF-8" standalone="yes"?>
<Relationships xmlns="http://schemas.openxmlformats.org/package/2006/relationships"><Relationship Id="rId9" Type="http://schemas.openxmlformats.org/officeDocument/2006/relationships/hyperlink" Target="https://www.ca.com/us/trials/ca-test-data-manager.html" TargetMode="External"/><Relationship Id="rId8" Type="http://schemas.openxmlformats.org/officeDocument/2006/relationships/hyperlink" Target="https://www.ca.com/us/products/ca-agile-requirements-designer.html" TargetMode="External"/><Relationship Id="rId7" Type="http://schemas.openxmlformats.org/officeDocument/2006/relationships/hyperlink" Target="https://docs.cucumber.io/" TargetMode="External"/><Relationship Id="rId6" Type="http://schemas.openxmlformats.org/officeDocument/2006/relationships/hyperlink" Target="https://en.wikipedia.org/wiki/Model-based_testing" TargetMode="External"/><Relationship Id="rId5" Type="http://schemas.openxmlformats.org/officeDocument/2006/relationships/hyperlink" Target="https://en.wikipedia.org/wiki/Acceptance_test%E2%80%93driven_development" TargetMode="External"/><Relationship Id="rId4" Type="http://schemas.openxmlformats.org/officeDocument/2006/relationships/hyperlink" Target="https://en.wikipedia.org/wiki/Behavior-driven_development" TargetMode="External"/><Relationship Id="rId3" Type="http://schemas.openxmlformats.org/officeDocument/2006/relationships/hyperlink" Target="https://dzone.com/articles/continuous-testing-what-why-and-how" TargetMode="External"/><Relationship Id="rId2" Type="http://schemas.openxmlformats.org/officeDocument/2006/relationships/notesMaster" Target="../notesMasters/notesMaster1.xml"/><Relationship Id="rId11" Type="http://schemas.openxmlformats.org/officeDocument/2006/relationships/hyperlink" Target="https://www.gartner.com/doc/3898164/devops-success-requires-shiftright-testing" TargetMode="External"/><Relationship Id="rId10" Type="http://schemas.openxmlformats.org/officeDocument/2006/relationships/hyperlink" Target="https://code.fb.com/web/rapid-release-at-massive-scale/" TargetMode="External"/><Relationship Id="rId1" Type="http://schemas.openxmlformats.org/officeDocument/2006/relationships/slide" Target="../slides/slide85.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www.jianshu.com/p/741783b0ec16" TargetMode="External"/><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注意：每个案例都应该用一个四字成语，做一个高度概括，让受众能够记住案例的特点，譬如这里的“庖丁解牛”</a:t>
            </a:r>
            <a:endParaRPr kumimoji="1" lang="en-US" altLang="zh-CN" dirty="0"/>
          </a:p>
          <a:p>
            <a:r>
              <a:rPr kumimoji="1" lang="zh-CN" altLang="en-US" dirty="0"/>
              <a:t>副标题 是 </a:t>
            </a:r>
            <a:r>
              <a:rPr kumimoji="1" lang="en-US" altLang="zh-CN" dirty="0"/>
              <a:t>xx</a:t>
            </a:r>
            <a:r>
              <a:rPr kumimoji="1" lang="zh-CN" altLang="en-US" dirty="0"/>
              <a:t>公司 </a:t>
            </a:r>
            <a:r>
              <a:rPr kumimoji="1" lang="en-US" altLang="zh-CN" dirty="0" err="1"/>
              <a:t>xxxx</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内容来自：图书：</a:t>
            </a:r>
            <a:r>
              <a:rPr lang="en-US" altLang="zh-CN" dirty="0"/>
              <a:t>《Facebook</a:t>
            </a:r>
            <a:r>
              <a:rPr lang="zh-CN" altLang="en-US" dirty="0"/>
              <a:t>效应</a:t>
            </a:r>
            <a:r>
              <a:rPr lang="en-US" altLang="zh-CN" dirty="0"/>
              <a:t>》</a:t>
            </a:r>
            <a:endParaRPr lang="en-US" altLang="zh-CN" dirty="0"/>
          </a:p>
          <a:p>
            <a:r>
              <a:rPr lang="zh-CN" altLang="en-US" dirty="0"/>
              <a:t>链接来自：</a:t>
            </a:r>
            <a:r>
              <a:rPr lang="en-US" altLang="zh-CN" dirty="0">
                <a:hlinkClick r:id="rId3"/>
              </a:rPr>
              <a:t>https://</a:t>
            </a:r>
            <a:r>
              <a:rPr lang="en-US" altLang="zh-CN" dirty="0" smtClean="0">
                <a:hlinkClick r:id="rId3"/>
              </a:rPr>
              <a:t>www.jianshu.com/p/412fa2beacc9</a:t>
            </a:r>
            <a:endParaRPr lang="en-US" altLang="zh-CN" dirty="0" smtClean="0"/>
          </a:p>
          <a:p>
            <a:endParaRPr lang="en-US" altLang="zh-CN" dirty="0" smtClean="0"/>
          </a:p>
          <a:p>
            <a:pPr>
              <a:lnSpc>
                <a:spcPct val="150000"/>
              </a:lnSpc>
            </a:pPr>
            <a:r>
              <a:rPr lang="zh-CN" altLang="en-US" sz="700" dirty="0"/>
              <a:t>初期，</a:t>
            </a:r>
            <a:r>
              <a:rPr lang="en-US" altLang="zh-CN" sz="700" dirty="0"/>
              <a:t>Facebook</a:t>
            </a:r>
            <a:r>
              <a:rPr lang="zh-CN" altLang="en-US" sz="700" dirty="0"/>
              <a:t>是由</a:t>
            </a:r>
            <a:r>
              <a:rPr lang="zh-CN" altLang="en-US" sz="700" dirty="0">
                <a:solidFill>
                  <a:srgbClr val="FFC000"/>
                </a:solidFill>
              </a:rPr>
              <a:t>马克</a:t>
            </a:r>
            <a:r>
              <a:rPr lang="en-US" altLang="zh-CN" sz="700" dirty="0">
                <a:solidFill>
                  <a:srgbClr val="FFC000"/>
                </a:solidFill>
              </a:rPr>
              <a:t>·</a:t>
            </a:r>
            <a:r>
              <a:rPr lang="zh-CN" altLang="en-US" sz="700" dirty="0">
                <a:solidFill>
                  <a:srgbClr val="FFC000"/>
                </a:solidFill>
              </a:rPr>
              <a:t>扎克伯克</a:t>
            </a:r>
            <a:r>
              <a:rPr lang="zh-CN" altLang="en-US" sz="700" dirty="0"/>
              <a:t>在大二的时候一手创立的，上线前引入</a:t>
            </a:r>
            <a:r>
              <a:rPr lang="zh-CN" altLang="en-US" sz="700" dirty="0">
                <a:solidFill>
                  <a:srgbClr val="FFC000"/>
                </a:solidFill>
              </a:rPr>
              <a:t>爱德华多</a:t>
            </a:r>
            <a:r>
              <a:rPr lang="en-US" altLang="zh-CN" sz="700" dirty="0">
                <a:solidFill>
                  <a:srgbClr val="FFC000"/>
                </a:solidFill>
              </a:rPr>
              <a:t>·</a:t>
            </a:r>
            <a:r>
              <a:rPr lang="zh-CN" altLang="en-US" sz="700" dirty="0">
                <a:solidFill>
                  <a:srgbClr val="FFC000"/>
                </a:solidFill>
              </a:rPr>
              <a:t>萨维林</a:t>
            </a:r>
            <a:r>
              <a:rPr lang="zh-CN" altLang="en-US" sz="700" dirty="0"/>
              <a:t>作为负责商业变现的合伙人占</a:t>
            </a:r>
            <a:r>
              <a:rPr lang="en-US" altLang="zh-CN" sz="700" dirty="0"/>
              <a:t>40%</a:t>
            </a:r>
            <a:r>
              <a:rPr lang="zh-CN" altLang="en-US" sz="700" dirty="0"/>
              <a:t>的股份，后爱德华多</a:t>
            </a:r>
            <a:r>
              <a:rPr lang="en-US" altLang="zh-CN" sz="700" dirty="0"/>
              <a:t>·</a:t>
            </a:r>
            <a:r>
              <a:rPr lang="zh-CN" altLang="en-US" sz="700" dirty="0"/>
              <a:t>萨维林加入作为运营推广、研发的负责人，占</a:t>
            </a:r>
            <a:r>
              <a:rPr lang="en-US" altLang="zh-CN" sz="700" dirty="0"/>
              <a:t>5%</a:t>
            </a:r>
            <a:r>
              <a:rPr lang="zh-CN" altLang="en-US" sz="700" dirty="0"/>
              <a:t>的股份。</a:t>
            </a:r>
            <a:endParaRPr lang="en-US" altLang="zh-CN" sz="700" dirty="0"/>
          </a:p>
          <a:p>
            <a:pPr>
              <a:lnSpc>
                <a:spcPct val="150000"/>
              </a:lnSpc>
            </a:pPr>
            <a:r>
              <a:rPr lang="zh-CN" altLang="en-US" sz="700" dirty="0"/>
              <a:t>在</a:t>
            </a:r>
            <a:r>
              <a:rPr lang="zh-CN" altLang="en-US" sz="700" dirty="0">
                <a:solidFill>
                  <a:srgbClr val="FFC000"/>
                </a:solidFill>
              </a:rPr>
              <a:t>肖恩</a:t>
            </a:r>
            <a:r>
              <a:rPr lang="en-US" altLang="zh-CN" sz="700" dirty="0">
                <a:solidFill>
                  <a:srgbClr val="FFC000"/>
                </a:solidFill>
              </a:rPr>
              <a:t>·</a:t>
            </a:r>
            <a:r>
              <a:rPr lang="zh-CN" altLang="en-US" sz="700" dirty="0">
                <a:solidFill>
                  <a:srgbClr val="FFC000"/>
                </a:solidFill>
              </a:rPr>
              <a:t>帕克</a:t>
            </a:r>
            <a:r>
              <a:rPr lang="zh-CN" altLang="en-US" sz="700" dirty="0"/>
              <a:t>加入成为</a:t>
            </a:r>
            <a:r>
              <a:rPr lang="en-US" altLang="zh-CN" sz="700" dirty="0"/>
              <a:t>CEO</a:t>
            </a:r>
            <a:r>
              <a:rPr lang="zh-CN" altLang="en-US" sz="700" dirty="0"/>
              <a:t>时，通过引入彼得</a:t>
            </a:r>
            <a:r>
              <a:rPr lang="en-US" altLang="zh-CN" sz="700" dirty="0"/>
              <a:t>·</a:t>
            </a:r>
            <a:r>
              <a:rPr lang="zh-CN" altLang="en-US" sz="700" dirty="0"/>
              <a:t>提尔的投资稀释萨维林的占股，将其踢出了管理团队。此后在设立的董事会中，扎克伯格占两个席位，帕克和泰尔各占一个，即使后续引入阿克塞尔、微软、李嘉诚、俄罗斯数字天空科技等投资方，因确保投资方的目的不是控制</a:t>
            </a:r>
            <a:r>
              <a:rPr lang="en-US" altLang="zh-CN" sz="700" dirty="0"/>
              <a:t>Facebook</a:t>
            </a:r>
            <a:r>
              <a:rPr lang="zh-CN" altLang="en-US" sz="700" dirty="0"/>
              <a:t>，所以董事会席位也只增加了布雷耶一个席位，甚至帕克在退出</a:t>
            </a:r>
            <a:r>
              <a:rPr lang="en-US" altLang="zh-CN" sz="700" dirty="0"/>
              <a:t>Facebook</a:t>
            </a:r>
            <a:r>
              <a:rPr lang="zh-CN" altLang="en-US" sz="700" dirty="0"/>
              <a:t>后也将席位让给了扎克伯格。在</a:t>
            </a:r>
            <a:r>
              <a:rPr lang="en-US" altLang="zh-CN" sz="700" dirty="0"/>
              <a:t>IPO</a:t>
            </a:r>
            <a:r>
              <a:rPr lang="zh-CN" altLang="en-US" sz="700" dirty="0"/>
              <a:t>前，</a:t>
            </a:r>
            <a:r>
              <a:rPr lang="en-US" altLang="zh-CN" sz="700" dirty="0"/>
              <a:t>Facebook</a:t>
            </a:r>
            <a:r>
              <a:rPr lang="zh-CN" altLang="en-US" sz="700" dirty="0"/>
              <a:t>采取</a:t>
            </a:r>
            <a:r>
              <a:rPr lang="en-US" altLang="zh-CN" sz="700" dirty="0"/>
              <a:t>A/B</a:t>
            </a:r>
            <a:r>
              <a:rPr lang="zh-CN" altLang="en-US" sz="700" dirty="0"/>
              <a:t>形式防止上市后的恶意收购。因此从寻找志投意合的创业团队到快速扩展期的职业经理人和投资团队，扎克伯格都能紧紧抓住</a:t>
            </a:r>
            <a:r>
              <a:rPr lang="en-US" altLang="zh-CN" sz="700" dirty="0"/>
              <a:t>Facebook</a:t>
            </a:r>
            <a:r>
              <a:rPr lang="zh-CN" altLang="en-US" sz="700" dirty="0"/>
              <a:t>的控制权。</a:t>
            </a:r>
            <a:endParaRPr lang="en-US" altLang="zh-CN" sz="700" b="1"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zh-CN" altLang="en-US" sz="700" dirty="0"/>
              <a:t>扎克伯格被时代杂志称为“第三大国的国王”</a:t>
            </a:r>
            <a:endParaRPr lang="en-US" altLang="zh-CN" sz="700" dirty="0"/>
          </a:p>
          <a:p>
            <a:pPr defTabSz="501650">
              <a:defRPr/>
            </a:pPr>
            <a:endParaRPr lang="en-US" altLang="zh-CN" sz="700" dirty="0"/>
          </a:p>
          <a:p>
            <a:pPr defTabSz="501650">
              <a:defRPr/>
            </a:pPr>
            <a:r>
              <a:rPr lang="en-US" altLang="zh-CN" sz="700" dirty="0"/>
              <a:t>Facebook</a:t>
            </a:r>
            <a:r>
              <a:rPr lang="zh-CN" altLang="en-US" sz="700" dirty="0"/>
              <a:t>被网民戏称为“非使不可”，除了俄罗斯、中国、日本，韩国四个国家外，</a:t>
            </a:r>
            <a:r>
              <a:rPr lang="en-US" altLang="zh-CN" sz="700" dirty="0" err="1"/>
              <a:t>facebook</a:t>
            </a:r>
            <a:r>
              <a:rPr lang="zh-CN" altLang="en-US" sz="700" dirty="0"/>
              <a:t>目前在社交网站领域内建立了绝对统治地位。</a:t>
            </a:r>
            <a:endParaRPr lang="zh-CN" altLang="en-US" sz="700"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en-US" altLang="zh-CN" b="0" i="0" dirty="0" smtClean="0">
                <a:solidFill>
                  <a:schemeClr val="bg1"/>
                </a:solidFill>
                <a:effectLst/>
                <a:latin typeface="微软雅黑" panose="020B0503020204020204" pitchFamily="34" charset="-122"/>
                <a:ea typeface="微软雅黑" panose="020B0503020204020204" pitchFamily="34" charset="-122"/>
              </a:rPr>
              <a:t>https://mp.weixin.qq.com/s?src=11&amp;timestamp=1569485730&amp;ver=1875&amp;signature=aof*Z6s4*FV1XNkUbxuqtRtJYn6DZ**OqgTpvrhJ2rWhg-QbsHR1Os*bZz7pheSQeDNG8avTs39IdjCuKqPuKf4Jb2F7NPxq9POpADrmfkzOdTY8R9cu20iMHwDtpdT5&amp;new=1</a:t>
            </a:r>
            <a:endParaRPr lang="zh-CN" altLang="en-US" b="0" i="0" dirty="0" smtClean="0">
              <a:solidFill>
                <a:schemeClr val="bg1"/>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smtClean="0"/>
              <a:t>1</a:t>
            </a:r>
            <a:r>
              <a:rPr lang="zh-CN" altLang="en-US" dirty="0" smtClean="0"/>
              <a:t>、</a:t>
            </a:r>
            <a:r>
              <a:rPr lang="en-US" altLang="zh-CN" dirty="0" smtClean="0"/>
              <a:t>8</a:t>
            </a:r>
            <a:r>
              <a:rPr lang="zh-CN" altLang="en-US" dirty="0" smtClean="0"/>
              <a:t>个字母</a:t>
            </a:r>
            <a:endParaRPr lang="en-US" altLang="zh-CN" dirty="0" smtClean="0"/>
          </a:p>
          <a:p>
            <a:r>
              <a:rPr lang="en-US" altLang="zh-CN" dirty="0" smtClean="0"/>
              <a:t>2</a:t>
            </a:r>
            <a:r>
              <a:rPr lang="zh-CN" altLang="en-US" dirty="0" smtClean="0"/>
              <a:t>、</a:t>
            </a:r>
            <a:r>
              <a:rPr lang="en-US" altLang="zh-CN" dirty="0" smtClean="0"/>
              <a:t>Facebook</a:t>
            </a:r>
            <a:r>
              <a:rPr lang="zh-CN" altLang="en-US" dirty="0" smtClean="0"/>
              <a:t>的最初想法是在</a:t>
            </a:r>
            <a:r>
              <a:rPr lang="en-US" altLang="zh-CN" dirty="0" smtClean="0"/>
              <a:t>F8</a:t>
            </a:r>
            <a:r>
              <a:rPr lang="zh-CN" altLang="en-US" dirty="0" smtClean="0"/>
              <a:t>大会最后都有</a:t>
            </a:r>
            <a:r>
              <a:rPr lang="en-US" altLang="zh-CN" dirty="0" smtClean="0"/>
              <a:t>8</a:t>
            </a:r>
            <a:r>
              <a:rPr lang="zh-CN" altLang="en-US" dirty="0" smtClean="0"/>
              <a:t>个小时的黑客马拉松活动。</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sz="700" dirty="0" smtClean="0"/>
              <a:t>核心产品：信息流</a:t>
            </a:r>
            <a:endParaRPr lang="en-US" altLang="zh-CN" sz="700" dirty="0" smtClean="0"/>
          </a:p>
          <a:p>
            <a:r>
              <a:rPr lang="en-US" altLang="zh-CN" sz="700" dirty="0" smtClean="0"/>
              <a:t>--</a:t>
            </a:r>
            <a:r>
              <a:rPr lang="zh-CN" altLang="en-US" sz="700" dirty="0" smtClean="0"/>
              <a:t>群组  </a:t>
            </a:r>
            <a:r>
              <a:rPr lang="en-US" altLang="zh-CN" sz="700" dirty="0" smtClean="0"/>
              <a:t>(</a:t>
            </a:r>
            <a:r>
              <a:rPr lang="zh-CN" altLang="en-US" sz="700" dirty="0" smtClean="0"/>
              <a:t>左</a:t>
            </a:r>
            <a:r>
              <a:rPr lang="en-US" altLang="zh-CN" sz="700" dirty="0" smtClean="0"/>
              <a:t>1)</a:t>
            </a:r>
            <a:endParaRPr lang="en-US" altLang="zh-CN" sz="700" dirty="0" smtClean="0"/>
          </a:p>
          <a:p>
            <a:r>
              <a:rPr lang="en-US" altLang="zh-CN" sz="700" dirty="0" smtClean="0"/>
              <a:t>--</a:t>
            </a:r>
            <a:r>
              <a:rPr lang="en-US" altLang="zh-CN" sz="700" dirty="0" err="1" smtClean="0"/>
              <a:t>facebook</a:t>
            </a:r>
            <a:r>
              <a:rPr lang="en-US" altLang="zh-CN" sz="700" dirty="0" smtClean="0"/>
              <a:t>—logo f</a:t>
            </a:r>
            <a:r>
              <a:rPr lang="zh-CN" altLang="en-US" sz="700" dirty="0" smtClean="0"/>
              <a:t>（左</a:t>
            </a:r>
            <a:r>
              <a:rPr lang="en-US" altLang="zh-CN" sz="700" dirty="0" smtClean="0"/>
              <a:t>3</a:t>
            </a:r>
            <a:r>
              <a:rPr lang="zh-CN" altLang="en-US" sz="700" dirty="0" smtClean="0"/>
              <a:t>）</a:t>
            </a:r>
            <a:endParaRPr lang="en-US" altLang="zh-CN" sz="700" dirty="0" smtClean="0"/>
          </a:p>
          <a:p>
            <a:r>
              <a:rPr lang="en-US" altLang="zh-CN" sz="700" dirty="0" smtClean="0"/>
              <a:t>--Instagram </a:t>
            </a:r>
            <a:r>
              <a:rPr lang="zh-CN" altLang="en-US" sz="700" dirty="0" smtClean="0"/>
              <a:t>是一个具有图片以及短视频分享功能的社交应用。 </a:t>
            </a:r>
            <a:r>
              <a:rPr lang="en-US" altLang="zh-CN" sz="700" dirty="0" smtClean="0"/>
              <a:t>2012</a:t>
            </a:r>
            <a:r>
              <a:rPr lang="zh-CN" altLang="en-US" sz="700" dirty="0" smtClean="0"/>
              <a:t>年收购  （左</a:t>
            </a:r>
            <a:r>
              <a:rPr lang="en-US" altLang="zh-CN" sz="700" dirty="0" smtClean="0"/>
              <a:t>5</a:t>
            </a:r>
            <a:r>
              <a:rPr lang="zh-CN" altLang="en-US" sz="700" dirty="0" smtClean="0"/>
              <a:t>）</a:t>
            </a:r>
            <a:endParaRPr lang="en-US" altLang="zh-CN" sz="700" dirty="0" smtClean="0"/>
          </a:p>
          <a:p>
            <a:r>
              <a:rPr lang="en-US" altLang="zh-CN" sz="700" dirty="0" smtClean="0"/>
              <a:t>--</a:t>
            </a:r>
            <a:r>
              <a:rPr lang="en-US" altLang="zh-CN" sz="700" dirty="0" err="1" smtClean="0"/>
              <a:t>WhatsApp</a:t>
            </a:r>
            <a:r>
              <a:rPr lang="zh-CN" altLang="en-US" sz="700" dirty="0" smtClean="0"/>
              <a:t>：全球最大的移动通讯应用。</a:t>
            </a:r>
            <a:r>
              <a:rPr lang="en-US" altLang="zh-CN" sz="700" dirty="0" smtClean="0"/>
              <a:t>2014</a:t>
            </a:r>
            <a:r>
              <a:rPr lang="zh-CN" altLang="en-US" sz="700" dirty="0" smtClean="0"/>
              <a:t>年收购  （左</a:t>
            </a:r>
            <a:r>
              <a:rPr lang="en-US" altLang="zh-CN" sz="700" dirty="0" smtClean="0"/>
              <a:t>2</a:t>
            </a:r>
            <a:r>
              <a:rPr lang="zh-CN" altLang="en-US" sz="700" dirty="0" smtClean="0"/>
              <a:t>）</a:t>
            </a:r>
            <a:endParaRPr lang="en-US" altLang="zh-CN" sz="700" dirty="0" smtClean="0"/>
          </a:p>
          <a:p>
            <a:r>
              <a:rPr lang="en-US" altLang="zh-CN" sz="700" dirty="0" smtClean="0"/>
              <a:t>--Messenger</a:t>
            </a:r>
            <a:r>
              <a:rPr lang="zh-CN" altLang="en-US" sz="700" dirty="0" smtClean="0"/>
              <a:t>：增长最快的移动通讯平台；  </a:t>
            </a:r>
            <a:r>
              <a:rPr lang="en-US" altLang="zh-CN" sz="700" dirty="0" smtClean="0"/>
              <a:t>2011</a:t>
            </a:r>
            <a:r>
              <a:rPr lang="zh-CN" altLang="en-US" sz="700" dirty="0" smtClean="0"/>
              <a:t>年，</a:t>
            </a:r>
            <a:r>
              <a:rPr lang="en-US" altLang="zh-CN" sz="700" dirty="0" smtClean="0"/>
              <a:t>FB</a:t>
            </a:r>
            <a:r>
              <a:rPr lang="zh-CN" altLang="en-US" sz="700" dirty="0" smtClean="0"/>
              <a:t>推出； </a:t>
            </a:r>
            <a:r>
              <a:rPr lang="en-US" altLang="zh-CN" sz="700" dirty="0" smtClean="0"/>
              <a:t>Messenger</a:t>
            </a:r>
            <a:r>
              <a:rPr lang="zh-CN" altLang="en-US" sz="700" dirty="0" smtClean="0"/>
              <a:t>平台战略；（左</a:t>
            </a:r>
            <a:r>
              <a:rPr lang="en-US" altLang="zh-CN" sz="700" dirty="0" smtClean="0"/>
              <a:t>4</a:t>
            </a:r>
            <a:r>
              <a:rPr lang="zh-CN" altLang="en-US" sz="700" dirty="0" smtClean="0"/>
              <a:t>）</a:t>
            </a:r>
            <a:endParaRPr lang="en-US" altLang="zh-CN" sz="700" dirty="0" smtClean="0"/>
          </a:p>
          <a:p>
            <a:r>
              <a:rPr lang="en-US" altLang="zh-CN" sz="700" dirty="0" smtClean="0"/>
              <a:t>--VR:</a:t>
            </a:r>
            <a:r>
              <a:rPr lang="zh-CN" altLang="en-US" sz="700" dirty="0" smtClean="0"/>
              <a:t>下一代社交平台； </a:t>
            </a:r>
            <a:r>
              <a:rPr lang="en-US" altLang="zh-CN" sz="700" dirty="0" smtClean="0"/>
              <a:t>2014</a:t>
            </a:r>
            <a:r>
              <a:rPr lang="zh-CN" altLang="en-US" sz="700" dirty="0" smtClean="0"/>
              <a:t>年收购</a:t>
            </a:r>
            <a:endParaRPr lang="en-US" altLang="zh-CN" sz="700" dirty="0" smtClean="0"/>
          </a:p>
          <a:p>
            <a:endParaRPr lang="en-US" altLang="zh-CN" sz="700" dirty="0" smtClean="0"/>
          </a:p>
          <a:p>
            <a:endParaRPr lang="en-US" altLang="zh-CN" sz="700" dirty="0" smtClean="0"/>
          </a:p>
          <a:p>
            <a:endParaRPr lang="en-US" altLang="zh-CN" sz="700" dirty="0" smtClean="0"/>
          </a:p>
          <a:p>
            <a:endParaRPr lang="en-US" altLang="zh-CN" sz="700" dirty="0" smtClean="0"/>
          </a:p>
          <a:p>
            <a:endParaRPr lang="en-US" altLang="zh-CN" sz="700" dirty="0" smtClean="0"/>
          </a:p>
          <a:p>
            <a:r>
              <a:rPr lang="zh-CN" altLang="en-US" sz="700" dirty="0" smtClean="0"/>
              <a:t>链接</a:t>
            </a:r>
            <a:r>
              <a:rPr lang="zh-CN" altLang="en-US" sz="700" dirty="0"/>
              <a:t>地址：</a:t>
            </a:r>
            <a:r>
              <a:rPr lang="en-US" altLang="zh-CN" dirty="0">
                <a:hlinkClick r:id="rId3"/>
              </a:rPr>
              <a:t>https://www.jianshu.com/p/efd210735aed</a:t>
            </a:r>
            <a:endParaRPr lang="en-US" altLang="zh-CN" sz="700" dirty="0"/>
          </a:p>
          <a:p>
            <a:r>
              <a:rPr lang="en-US" altLang="zh-CN" sz="700" dirty="0"/>
              <a:t>Facebook</a:t>
            </a:r>
            <a:r>
              <a:rPr lang="zh-CN" altLang="en-US" sz="700" dirty="0"/>
              <a:t>独占四席，分别为</a:t>
            </a:r>
            <a:r>
              <a:rPr lang="en-US" altLang="zh-CN" sz="700" dirty="0"/>
              <a:t>Facebook</a:t>
            </a:r>
            <a:r>
              <a:rPr lang="zh-CN" altLang="en-US" sz="700" dirty="0"/>
              <a:t>、</a:t>
            </a:r>
            <a:r>
              <a:rPr lang="en-US" altLang="zh-CN" sz="700" dirty="0" err="1"/>
              <a:t>WhatsApp</a:t>
            </a:r>
            <a:r>
              <a:rPr lang="zh-CN" altLang="en-US" sz="700" dirty="0"/>
              <a:t>、</a:t>
            </a:r>
            <a:r>
              <a:rPr lang="en-US" altLang="zh-CN" sz="700" dirty="0"/>
              <a:t>Facebook Messenger</a:t>
            </a:r>
            <a:r>
              <a:rPr lang="zh-CN" altLang="en-US" sz="700" dirty="0"/>
              <a:t>和</a:t>
            </a:r>
            <a:r>
              <a:rPr lang="en-US" altLang="zh-CN" sz="700" dirty="0"/>
              <a:t>Instagram</a:t>
            </a:r>
            <a:r>
              <a:rPr lang="zh-CN" altLang="en-US" sz="700" dirty="0"/>
              <a:t>，</a:t>
            </a:r>
            <a:endParaRPr lang="en-US" altLang="zh-CN" sz="700" dirty="0"/>
          </a:p>
          <a:p>
            <a:r>
              <a:rPr lang="en-US" altLang="zh-CN" sz="700" dirty="0"/>
              <a:t>2019</a:t>
            </a:r>
            <a:r>
              <a:rPr lang="zh-CN" altLang="en-US" sz="700" dirty="0"/>
              <a:t>年扎克伯格计划将</a:t>
            </a:r>
            <a:r>
              <a:rPr lang="en-US" altLang="zh-CN" sz="700" dirty="0" err="1"/>
              <a:t>WhatsApp</a:t>
            </a:r>
            <a:r>
              <a:rPr lang="zh-CN" altLang="en-US" sz="700" dirty="0"/>
              <a:t>、</a:t>
            </a:r>
            <a:r>
              <a:rPr lang="en-US" altLang="zh-CN" sz="700" dirty="0"/>
              <a:t>Instagram</a:t>
            </a:r>
            <a:r>
              <a:rPr lang="zh-CN" altLang="en-US" sz="700" dirty="0"/>
              <a:t>以及</a:t>
            </a:r>
            <a:r>
              <a:rPr lang="en-US" altLang="zh-CN" sz="700" dirty="0"/>
              <a:t>Messenger</a:t>
            </a:r>
            <a:r>
              <a:rPr lang="zh-CN" altLang="en-US" sz="700" dirty="0"/>
              <a:t>这三款应用整合，例如，</a:t>
            </a:r>
            <a:r>
              <a:rPr lang="en-US" altLang="zh-CN" sz="700" dirty="0" err="1"/>
              <a:t>WhatsApp</a:t>
            </a:r>
            <a:r>
              <a:rPr lang="zh-CN" altLang="en-US" sz="700" dirty="0"/>
              <a:t>用户可以发起与</a:t>
            </a:r>
            <a:r>
              <a:rPr lang="en-US" altLang="zh-CN" sz="700" dirty="0"/>
              <a:t>Instagram</a:t>
            </a:r>
            <a:r>
              <a:rPr lang="zh-CN" altLang="en-US" sz="700" dirty="0"/>
              <a:t>用户的聊天会话、</a:t>
            </a:r>
            <a:r>
              <a:rPr lang="en-US" altLang="zh-CN" sz="700" dirty="0"/>
              <a:t>Messenger</a:t>
            </a:r>
            <a:r>
              <a:rPr lang="zh-CN" altLang="en-US" sz="700" dirty="0"/>
              <a:t>用户可以向只有</a:t>
            </a:r>
            <a:r>
              <a:rPr lang="en-US" altLang="zh-CN" sz="700" dirty="0" err="1"/>
              <a:t>WhatsApp</a:t>
            </a:r>
            <a:r>
              <a:rPr lang="zh-CN" altLang="en-US" sz="700" dirty="0"/>
              <a:t>账户的人发送“端到端”的加密会话。</a:t>
            </a:r>
            <a:endParaRPr lang="en-US" altLang="zh-CN" sz="700" dirty="0"/>
          </a:p>
          <a:p>
            <a:r>
              <a:rPr lang="zh-CN" altLang="en-US" sz="700" dirty="0"/>
              <a:t>在宣布消息互通前，</a:t>
            </a:r>
            <a:r>
              <a:rPr lang="en-US" altLang="zh-CN" sz="700" dirty="0" err="1"/>
              <a:t>WhatsApp</a:t>
            </a:r>
            <a:r>
              <a:rPr lang="zh-CN" altLang="en-US" sz="700" dirty="0"/>
              <a:t>、</a:t>
            </a:r>
            <a:r>
              <a:rPr lang="en-US" altLang="zh-CN" sz="700" dirty="0"/>
              <a:t>Instagram</a:t>
            </a:r>
            <a:r>
              <a:rPr lang="zh-CN" altLang="en-US" sz="700" dirty="0"/>
              <a:t>和</a:t>
            </a:r>
            <a:r>
              <a:rPr lang="en-US" altLang="zh-CN" sz="700" dirty="0"/>
              <a:t>Messenger</a:t>
            </a:r>
            <a:r>
              <a:rPr lang="zh-CN" altLang="en-US" sz="700" dirty="0"/>
              <a:t>都是各干各的，互相绝缘，在中国互联网行业，这很罕见，因为巨头旗下产品基本都会互联互通，而不会彼此完全绝缘甚至成为孤岛</a:t>
            </a:r>
            <a:endParaRPr lang="en-US" altLang="zh-CN" sz="700" dirty="0"/>
          </a:p>
          <a:p>
            <a:r>
              <a:rPr lang="zh-CN" altLang="en-US" sz="700" dirty="0"/>
              <a:t>互联网巨头不同业务间一定会有协作。腾讯会用微信和</a:t>
            </a:r>
            <a:r>
              <a:rPr lang="en-US" altLang="zh-CN" sz="700" dirty="0"/>
              <a:t>QQ</a:t>
            </a:r>
            <a:r>
              <a:rPr lang="zh-CN" altLang="en-US" sz="700" dirty="0"/>
              <a:t>给所有腾讯系产品导流，形成了独特的九宫格模式；</a:t>
            </a:r>
            <a:r>
              <a:rPr lang="en-US" altLang="zh-CN" sz="700" dirty="0"/>
              <a:t>Facebook</a:t>
            </a:r>
            <a:r>
              <a:rPr lang="zh-CN" altLang="en-US" sz="700" dirty="0"/>
              <a:t>的应用基础建设、商业化和增长这“三驾马车”则给</a:t>
            </a:r>
            <a:r>
              <a:rPr lang="en-US" altLang="zh-CN" sz="700" dirty="0"/>
              <a:t>Instagram</a:t>
            </a:r>
            <a:r>
              <a:rPr lang="zh-CN" altLang="en-US" sz="700" dirty="0"/>
              <a:t>等三驾马车提供支持，让分支产品聚焦于产品本身，</a:t>
            </a:r>
            <a:r>
              <a:rPr lang="en-US" altLang="zh-CN" sz="700" dirty="0" err="1"/>
              <a:t>WhatsApp</a:t>
            </a:r>
            <a:r>
              <a:rPr lang="zh-CN" altLang="en-US" sz="700" dirty="0"/>
              <a:t>到</a:t>
            </a:r>
            <a:r>
              <a:rPr lang="en-US" altLang="zh-CN" sz="700" dirty="0"/>
              <a:t>2017</a:t>
            </a:r>
            <a:r>
              <a:rPr lang="zh-CN" altLang="en-US" sz="700" dirty="0"/>
              <a:t>年拥有</a:t>
            </a:r>
            <a:r>
              <a:rPr lang="en-US" altLang="zh-CN" sz="700" dirty="0"/>
              <a:t>14</a:t>
            </a:r>
            <a:r>
              <a:rPr lang="zh-CN" altLang="en-US" sz="700" dirty="0"/>
              <a:t>亿的月活，团队却只有</a:t>
            </a:r>
            <a:r>
              <a:rPr lang="en-US" altLang="zh-CN" sz="700" dirty="0"/>
              <a:t>120</a:t>
            </a:r>
            <a:r>
              <a:rPr lang="zh-CN" altLang="en-US" sz="700" dirty="0"/>
              <a:t>人左右，这背后离不开</a:t>
            </a:r>
            <a:r>
              <a:rPr lang="en-US" altLang="zh-CN" sz="700" dirty="0"/>
              <a:t>Facebook</a:t>
            </a:r>
            <a:r>
              <a:rPr lang="zh-CN" altLang="en-US" sz="700" dirty="0"/>
              <a:t>的业务能力支持；</a:t>
            </a:r>
            <a:endParaRPr lang="en-US" altLang="zh-CN" sz="700" dirty="0"/>
          </a:p>
          <a:p>
            <a:r>
              <a:rPr lang="zh-CN" altLang="en-US" sz="700" dirty="0"/>
              <a:t>中国将分割的产品整合到一起，拧成一股绳的一个高手是字节跳动，其是</a:t>
            </a:r>
            <a:r>
              <a:rPr lang="en-US" altLang="zh-CN" sz="700" dirty="0"/>
              <a:t>BAT</a:t>
            </a:r>
            <a:r>
              <a:rPr lang="zh-CN" altLang="en-US" sz="700" dirty="0"/>
              <a:t>外崛起的超级内容平台。字节跳动被媒体誉为“</a:t>
            </a:r>
            <a:r>
              <a:rPr lang="en-US" altLang="zh-CN" sz="700" dirty="0"/>
              <a:t>App</a:t>
            </a:r>
            <a:r>
              <a:rPr lang="zh-CN" altLang="en-US" sz="700" dirty="0"/>
              <a:t>工厂”</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smtClean="0"/>
              <a:t>2016</a:t>
            </a:r>
            <a:r>
              <a:rPr lang="zh-CN" altLang="en-US" dirty="0" smtClean="0"/>
              <a:t>年的十年路标规划图；</a:t>
            </a:r>
            <a:endParaRPr lang="en-US" altLang="zh-CN" dirty="0" smtClean="0"/>
          </a:p>
          <a:p>
            <a:r>
              <a:rPr lang="zh-CN" altLang="en-US" dirty="0" smtClean="0"/>
              <a:t>参考资料：</a:t>
            </a:r>
            <a:r>
              <a:rPr lang="en-US" altLang="zh-CN" u="sng" dirty="0" smtClean="0">
                <a:solidFill>
                  <a:srgbClr val="0070C0"/>
                </a:solidFill>
              </a:rPr>
              <a:t>https://mp.weixin.qq.com/s/pN9ikTv77RxWth2F6gHlYg</a:t>
            </a:r>
            <a:endParaRPr lang="en-US" altLang="zh-CN" u="sng" dirty="0" smtClean="0">
              <a:solidFill>
                <a:srgbClr val="0070C0"/>
              </a:solidFill>
            </a:endParaRPr>
          </a:p>
          <a:p>
            <a:r>
              <a:rPr lang="en-US" altLang="zh-CN" dirty="0" smtClean="0"/>
              <a:t>Facebook</a:t>
            </a:r>
            <a:r>
              <a:rPr lang="zh-CN" altLang="en-US" dirty="0" smtClean="0"/>
              <a:t>绘制了十年蓝图，从虚拟现实</a:t>
            </a:r>
            <a:r>
              <a:rPr lang="en-US" altLang="zh-CN" dirty="0" smtClean="0"/>
              <a:t>/</a:t>
            </a:r>
            <a:r>
              <a:rPr lang="zh-CN" altLang="en-US" dirty="0" smtClean="0"/>
              <a:t>增强现实起步，到发展人工智能再到联通全球的实现。</a:t>
            </a:r>
            <a:endParaRPr lang="en-US" altLang="zh-CN" dirty="0" smtClean="0"/>
          </a:p>
          <a:p>
            <a:r>
              <a:rPr lang="zh-CN" altLang="en-US" dirty="0" smtClean="0"/>
              <a:t>未来看点：</a:t>
            </a:r>
            <a:endParaRPr lang="en-US" altLang="zh-CN" dirty="0" smtClean="0"/>
          </a:p>
          <a:p>
            <a:r>
              <a:rPr lang="zh-CN" altLang="en-US" dirty="0" smtClean="0"/>
              <a:t>人工智能</a:t>
            </a:r>
            <a:r>
              <a:rPr lang="en-US" altLang="zh-CN" dirty="0" smtClean="0"/>
              <a:t>1-Messenger</a:t>
            </a:r>
            <a:r>
              <a:rPr lang="zh-CN" altLang="en-US" dirty="0" smtClean="0"/>
              <a:t>聊天机器人助手；</a:t>
            </a:r>
            <a:endParaRPr lang="en-US" altLang="zh-CN" dirty="0" smtClean="0"/>
          </a:p>
          <a:p>
            <a:r>
              <a:rPr lang="zh-CN" altLang="en-US" dirty="0" smtClean="0"/>
              <a:t>人工智能</a:t>
            </a:r>
            <a:r>
              <a:rPr lang="en-US" altLang="zh-CN" dirty="0" smtClean="0"/>
              <a:t>2</a:t>
            </a:r>
            <a:r>
              <a:rPr lang="zh-CN" altLang="en-US" dirty="0" smtClean="0"/>
              <a:t>：让搜索更便捷；</a:t>
            </a:r>
            <a:endParaRPr lang="en-US" altLang="zh-CN" dirty="0" smtClean="0"/>
          </a:p>
          <a:p>
            <a:r>
              <a:rPr lang="en-US" altLang="zh-CN" dirty="0" smtClean="0"/>
              <a:t>360</a:t>
            </a:r>
            <a:r>
              <a:rPr lang="zh-CN" altLang="en-US" dirty="0" smtClean="0"/>
              <a:t>度视频技术</a:t>
            </a:r>
            <a:r>
              <a:rPr lang="en-US" altLang="zh-CN" dirty="0" smtClean="0"/>
              <a:t>—Surround 360;</a:t>
            </a:r>
            <a:endParaRPr lang="en-US" altLang="zh-CN" dirty="0" smtClean="0"/>
          </a:p>
          <a:p>
            <a:r>
              <a:rPr lang="en-US" altLang="zh-CN" dirty="0" smtClean="0"/>
              <a:t>VR-Oculus</a:t>
            </a:r>
            <a:endParaRPr lang="en-US" altLang="zh-CN" dirty="0" smtClean="0"/>
          </a:p>
          <a:p>
            <a:r>
              <a:rPr lang="zh-CN" altLang="en-US" dirty="0" smtClean="0"/>
              <a:t>硬件研发实验室</a:t>
            </a:r>
            <a:r>
              <a:rPr lang="en-US" altLang="zh-CN" dirty="0" smtClean="0"/>
              <a:t>—Building 8</a:t>
            </a:r>
            <a:endParaRPr lang="en-US" altLang="zh-CN" dirty="0" smtClean="0"/>
          </a:p>
          <a:p>
            <a:r>
              <a:rPr lang="zh-CN" altLang="en-US" dirty="0" smtClean="0"/>
              <a:t>互联网基础建设</a:t>
            </a:r>
            <a:r>
              <a:rPr lang="en-US" altLang="zh-CN" dirty="0" smtClean="0"/>
              <a:t>—</a:t>
            </a:r>
            <a:r>
              <a:rPr lang="zh-CN" altLang="en-US" dirty="0" smtClean="0"/>
              <a:t>高速光纤宽带</a:t>
            </a:r>
            <a:r>
              <a:rPr lang="en-US" altLang="zh-CN" dirty="0" smtClean="0"/>
              <a:t>+</a:t>
            </a:r>
            <a:r>
              <a:rPr lang="zh-CN" altLang="en-US" dirty="0" smtClean="0"/>
              <a:t>无人机</a:t>
            </a:r>
            <a:endParaRPr lang="en-US" altLang="zh-CN" dirty="0" smtClean="0"/>
          </a:p>
          <a:p>
            <a:endParaRPr lang="en-US" altLang="zh-CN" dirty="0" smtClean="0"/>
          </a:p>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链接：</a:t>
            </a:r>
            <a:r>
              <a:rPr lang="en-US" altLang="zh-CN" dirty="0">
                <a:hlinkClick r:id="rId3"/>
              </a:rPr>
              <a:t>https://www.jianshu.com/p/276698f13258</a:t>
            </a:r>
            <a:endParaRPr lang="en-US" altLang="zh-CN" dirty="0"/>
          </a:p>
          <a:p>
            <a:r>
              <a:rPr lang="en-US" altLang="zh-CN" sz="700" dirty="0"/>
              <a:t>Messenger</a:t>
            </a:r>
            <a:r>
              <a:rPr lang="zh-CN" altLang="en-US" sz="700" dirty="0"/>
              <a:t>是</a:t>
            </a:r>
            <a:r>
              <a:rPr lang="en-US" altLang="zh-CN" sz="700" dirty="0"/>
              <a:t>Facebook</a:t>
            </a:r>
            <a:r>
              <a:rPr lang="zh-CN" altLang="en-US" sz="700" dirty="0"/>
              <a:t>发布的一个重要产品。这是一个独立于</a:t>
            </a:r>
            <a:r>
              <a:rPr lang="en-US" altLang="zh-CN" sz="700" dirty="0"/>
              <a:t>Facebook</a:t>
            </a:r>
            <a:r>
              <a:rPr lang="zh-CN" altLang="en-US" sz="700" dirty="0"/>
              <a:t>的通信应用，第三方可以使用该服务并且通过聊天机器人进行信息通讯。</a:t>
            </a:r>
            <a:endParaRPr lang="zh-CN" altLang="en-US" sz="700" dirty="0"/>
          </a:p>
          <a:p>
            <a:r>
              <a:rPr lang="zh-CN" altLang="en-US" sz="700" dirty="0"/>
              <a:t>但是</a:t>
            </a:r>
            <a:r>
              <a:rPr lang="en-US" altLang="zh-CN" sz="700" dirty="0"/>
              <a:t>Facebook</a:t>
            </a:r>
            <a:r>
              <a:rPr lang="zh-CN" altLang="en-US" sz="700" dirty="0"/>
              <a:t>面临着一个挑战。有的人会问：我的手机上已经安装了</a:t>
            </a:r>
            <a:r>
              <a:rPr lang="en-US" altLang="zh-CN" sz="700" dirty="0"/>
              <a:t>Facebook</a:t>
            </a:r>
            <a:r>
              <a:rPr lang="zh-CN" altLang="en-US" sz="700" dirty="0"/>
              <a:t>应用，为什么还要下载</a:t>
            </a:r>
            <a:r>
              <a:rPr lang="en-US" altLang="zh-CN" sz="700" dirty="0"/>
              <a:t>Messenger?</a:t>
            </a:r>
            <a:endParaRPr lang="en-US" altLang="zh-CN" sz="700" dirty="0"/>
          </a:p>
          <a:p>
            <a:r>
              <a:rPr lang="zh-CN" altLang="en-US" sz="700" dirty="0"/>
              <a:t>为了解决这种问题，</a:t>
            </a:r>
            <a:r>
              <a:rPr lang="en-US" altLang="zh-CN" sz="700" dirty="0"/>
              <a:t>Facebook</a:t>
            </a:r>
            <a:r>
              <a:rPr lang="zh-CN" altLang="en-US" sz="700" dirty="0"/>
              <a:t>逐步关闭了自己应用程序上的消息传输工具，并告知用户，通信服务已经转到了</a:t>
            </a:r>
            <a:r>
              <a:rPr lang="en-US" altLang="zh-CN" sz="700" dirty="0"/>
              <a:t>Messenger</a:t>
            </a:r>
            <a:r>
              <a:rPr lang="zh-CN" altLang="en-US" sz="700" dirty="0"/>
              <a:t>上。结果，</a:t>
            </a:r>
            <a:r>
              <a:rPr lang="en-US" altLang="zh-CN" sz="700" dirty="0"/>
              <a:t>Messenger</a:t>
            </a:r>
            <a:r>
              <a:rPr lang="zh-CN" altLang="en-US" sz="700" dirty="0"/>
              <a:t>的用户出现了指数级增长。</a:t>
            </a:r>
            <a:endParaRPr lang="zh-CN" altLang="en-US" sz="700" dirty="0"/>
          </a:p>
          <a:p>
            <a:endParaRPr lang="en-US" altLang="zh-CN" dirty="0"/>
          </a:p>
          <a:p>
            <a:r>
              <a:rPr lang="zh-CN" altLang="en-US" dirty="0"/>
              <a:t>链接：</a:t>
            </a:r>
            <a:r>
              <a:rPr lang="en-US" altLang="zh-CN" dirty="0">
                <a:hlinkClick r:id="rId4"/>
              </a:rPr>
              <a:t>https://www.jianshu.com/p/bc1aac28fcdf</a:t>
            </a:r>
            <a:endParaRPr lang="en-US" altLang="zh-CN" dirty="0"/>
          </a:p>
          <a:p>
            <a:r>
              <a:rPr lang="zh-CN" altLang="en-US" dirty="0"/>
              <a:t>社交广告是</a:t>
            </a:r>
            <a:r>
              <a:rPr lang="en-US" altLang="zh-CN" dirty="0" err="1"/>
              <a:t>facebook</a:t>
            </a:r>
            <a:r>
              <a:rPr lang="zh-CN" altLang="en-US" dirty="0"/>
              <a:t>增长的引擎。</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sz="700" dirty="0"/>
              <a:t>链接：</a:t>
            </a:r>
            <a:r>
              <a:rPr lang="en-US" altLang="zh-CN" dirty="0">
                <a:hlinkClick r:id="rId3"/>
              </a:rPr>
              <a:t>https://www.jianshu.com/p/efd210735aed</a:t>
            </a:r>
            <a:endParaRPr lang="en-US" altLang="zh-CN" sz="700" dirty="0"/>
          </a:p>
          <a:p>
            <a:r>
              <a:rPr lang="zh-CN" altLang="en-US" sz="700" dirty="0"/>
              <a:t>截止</a:t>
            </a:r>
            <a:r>
              <a:rPr lang="en-US" altLang="zh-CN" sz="700" dirty="0"/>
              <a:t>2019.01Facebook</a:t>
            </a:r>
            <a:r>
              <a:rPr lang="zh-CN" altLang="en-US" sz="700" dirty="0"/>
              <a:t>市值</a:t>
            </a:r>
            <a:r>
              <a:rPr lang="en-US" altLang="zh-CN" sz="700" dirty="0"/>
              <a:t>4282.23</a:t>
            </a:r>
            <a:r>
              <a:rPr lang="zh-CN" altLang="en-US" sz="700" dirty="0"/>
              <a:t>亿美元，已被微软、亚马逊和苹果远远甩开，跟中国社交巨头腾讯一个量级，后者最新市值</a:t>
            </a:r>
            <a:r>
              <a:rPr lang="en-US" altLang="zh-CN" sz="700" dirty="0"/>
              <a:t>4144</a:t>
            </a:r>
            <a:r>
              <a:rPr lang="zh-CN" altLang="en-US" sz="700" dirty="0"/>
              <a:t>亿美元，事实上，</a:t>
            </a:r>
            <a:r>
              <a:rPr lang="en-US" altLang="zh-CN" sz="700" dirty="0"/>
              <a:t>2018</a:t>
            </a:r>
            <a:r>
              <a:rPr lang="zh-CN" altLang="en-US" sz="700" dirty="0"/>
              <a:t>年腾讯一度曾超过</a:t>
            </a:r>
            <a:r>
              <a:rPr lang="en-US" altLang="zh-CN" sz="700" dirty="0"/>
              <a:t>Facebook</a:t>
            </a:r>
            <a:r>
              <a:rPr lang="zh-CN" altLang="en-US" sz="700" dirty="0"/>
              <a:t>，在五年前这难以想象，毕竟腾讯聚焦中国市场，</a:t>
            </a:r>
            <a:r>
              <a:rPr lang="en-US" altLang="zh-CN" sz="700" dirty="0"/>
              <a:t>Facebook</a:t>
            </a:r>
            <a:r>
              <a:rPr lang="zh-CN" altLang="en-US" sz="700" dirty="0"/>
              <a:t>连接全球。</a:t>
            </a:r>
            <a:endParaRPr lang="zh-CN" altLang="en-US" sz="700" dirty="0"/>
          </a:p>
          <a:p>
            <a:r>
              <a:rPr lang="zh-CN" altLang="en-US" sz="700" dirty="0"/>
              <a:t>影响</a:t>
            </a:r>
            <a:r>
              <a:rPr lang="en-US" altLang="zh-CN" sz="700" dirty="0"/>
              <a:t>Facebook</a:t>
            </a:r>
            <a:r>
              <a:rPr lang="zh-CN" altLang="en-US" sz="700" dirty="0"/>
              <a:t>股价的绝对不只是</a:t>
            </a:r>
            <a:r>
              <a:rPr lang="en-US" altLang="zh-CN" sz="700" dirty="0"/>
              <a:t>2018</a:t>
            </a:r>
            <a:r>
              <a:rPr lang="zh-CN" altLang="en-US" sz="700" dirty="0"/>
              <a:t>年的隐私门事件，前面提到，</a:t>
            </a:r>
            <a:r>
              <a:rPr lang="en-US" altLang="zh-CN" sz="700" dirty="0"/>
              <a:t>Facebook</a:t>
            </a:r>
            <a:r>
              <a:rPr lang="zh-CN" altLang="en-US" sz="700" dirty="0"/>
              <a:t>用户增长瓶颈已经很明显，收入依然非常依赖广告，三季度占比</a:t>
            </a:r>
            <a:r>
              <a:rPr lang="en-US" altLang="zh-CN" sz="700" dirty="0"/>
              <a:t>98%</a:t>
            </a:r>
            <a:r>
              <a:rPr lang="zh-CN" altLang="en-US" sz="700" dirty="0"/>
              <a:t>，比所有互联网公司都更依赖广告，掣肘</a:t>
            </a:r>
            <a:r>
              <a:rPr lang="en-US" altLang="zh-CN" sz="700" dirty="0"/>
              <a:t>Facebook</a:t>
            </a:r>
            <a:r>
              <a:rPr lang="zh-CN" altLang="en-US" sz="700" dirty="0"/>
              <a:t>的不是旗下</a:t>
            </a:r>
            <a:r>
              <a:rPr lang="en-US" altLang="zh-CN" sz="700" dirty="0"/>
              <a:t>App</a:t>
            </a:r>
            <a:r>
              <a:rPr lang="zh-CN" altLang="en-US" sz="700" dirty="0"/>
              <a:t>是否整合，抑或消息是否互通，而是有多重原因</a:t>
            </a:r>
            <a:endParaRPr lang="zh-CN" altLang="en-US" sz="700"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的盈利模式是什么？</a:t>
            </a:r>
            <a:endParaRPr lang="en-GB" altLang="zh-CN" dirty="0">
              <a:hlinkClick r:id="rId3"/>
            </a:endParaRPr>
          </a:p>
          <a:p>
            <a:r>
              <a:rPr lang="en-GB" altLang="zh-CN" dirty="0">
                <a:hlinkClick r:id="rId3"/>
              </a:rPr>
              <a:t>https://www.zhihu.com/question/20302197/answer/325612495</a:t>
            </a:r>
            <a:endParaRPr lang="en-GB" altLang="zh-CN" dirty="0"/>
          </a:p>
          <a:p>
            <a:endParaRPr lang="en-GB" altLang="zh-CN" dirty="0"/>
          </a:p>
          <a:p>
            <a:r>
              <a:rPr lang="zh-CN" altLang="en-US" dirty="0"/>
              <a:t>刚刚过去的</a:t>
            </a:r>
            <a:r>
              <a:rPr lang="en-US" altLang="zh-CN" dirty="0"/>
              <a:t>2017</a:t>
            </a:r>
            <a:r>
              <a:rPr lang="zh-CN" altLang="en-US" dirty="0"/>
              <a:t>年，</a:t>
            </a:r>
            <a:r>
              <a:rPr lang="en-GB" altLang="zh-CN" dirty="0"/>
              <a:t>Facebook</a:t>
            </a:r>
            <a:r>
              <a:rPr lang="zh-CN" altLang="en-US" dirty="0"/>
              <a:t>总收入为</a:t>
            </a:r>
            <a:r>
              <a:rPr lang="en-US" altLang="zh-CN" dirty="0"/>
              <a:t>406.53</a:t>
            </a:r>
            <a:r>
              <a:rPr lang="zh-CN" altLang="en-US" dirty="0"/>
              <a:t>亿美元，广告收入为</a:t>
            </a:r>
            <a:r>
              <a:rPr lang="en-US" altLang="zh-CN" dirty="0"/>
              <a:t>399.42</a:t>
            </a:r>
            <a:r>
              <a:rPr lang="zh-CN" altLang="en-US" dirty="0"/>
              <a:t>亿美元。广告收入占比高达</a:t>
            </a:r>
            <a:r>
              <a:rPr lang="en-US" altLang="zh-CN" dirty="0"/>
              <a:t>98%</a:t>
            </a:r>
            <a:r>
              <a:rPr lang="zh-CN" altLang="en-US" dirty="0"/>
              <a:t>以上，几乎是</a:t>
            </a:r>
            <a:r>
              <a:rPr lang="en-GB" altLang="zh-CN" dirty="0"/>
              <a:t>Facebook</a:t>
            </a:r>
            <a:r>
              <a:rPr lang="zh-CN" altLang="en-US" dirty="0"/>
              <a:t>唯一的盈利手段。详见下图，数据来源于</a:t>
            </a:r>
            <a:r>
              <a:rPr lang="en-GB" altLang="zh-CN" dirty="0"/>
              <a:t>Facebook2017</a:t>
            </a:r>
            <a:r>
              <a:rPr lang="zh-CN" altLang="en-US" dirty="0"/>
              <a:t>年第四季度和全年业绩。</a:t>
            </a:r>
            <a:endParaRPr lang="en-US" altLang="zh-CN" dirty="0"/>
          </a:p>
          <a:p>
            <a:endParaRPr lang="en-US" altLang="zh-CN" dirty="0"/>
          </a:p>
          <a:p>
            <a:r>
              <a:rPr lang="zh-CN" altLang="en-US" dirty="0"/>
              <a:t>从</a:t>
            </a:r>
            <a:r>
              <a:rPr lang="en-US" altLang="zh-CN" dirty="0"/>
              <a:t>2012</a:t>
            </a:r>
            <a:r>
              <a:rPr lang="zh-CN" altLang="en-US" dirty="0"/>
              <a:t>年开始</a:t>
            </a:r>
            <a:r>
              <a:rPr lang="en-GB" altLang="zh-CN" dirty="0"/>
              <a:t>Facebook</a:t>
            </a:r>
            <a:r>
              <a:rPr lang="zh-CN" altLang="en-US" dirty="0"/>
              <a:t>一直在赚钱，复合年增长率（</a:t>
            </a:r>
            <a:r>
              <a:rPr lang="en-GB" altLang="zh-CN" dirty="0"/>
              <a:t>CAGR</a:t>
            </a:r>
            <a:r>
              <a:rPr lang="zh-CN" altLang="en-GB" dirty="0"/>
              <a:t>）</a:t>
            </a:r>
            <a:r>
              <a:rPr lang="zh-CN" altLang="en-US" dirty="0"/>
              <a:t>大约为</a:t>
            </a:r>
            <a:r>
              <a:rPr lang="en-US" altLang="zh-CN" dirty="0"/>
              <a:t>59</a:t>
            </a:r>
            <a:r>
              <a:rPr lang="zh-CN" altLang="en-US" dirty="0"/>
              <a:t>％。由于这种健康的增长，公司保持强劲的现金流，并利用这笔资金不时购买竞争对手，</a:t>
            </a:r>
            <a:r>
              <a:rPr lang="en-GB" altLang="zh-CN" dirty="0"/>
              <a:t>ins</a:t>
            </a:r>
            <a:r>
              <a:rPr lang="zh-CN" altLang="en-US" dirty="0"/>
              <a:t>啊，</a:t>
            </a:r>
            <a:r>
              <a:rPr lang="en-GB" altLang="zh-CN" dirty="0" err="1"/>
              <a:t>whatsapp</a:t>
            </a:r>
            <a:r>
              <a:rPr lang="zh-CN" altLang="en-US" dirty="0"/>
              <a:t>啊等等，最终提升自身价值。</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kumimoji="1" lang="zh-CN" altLang="en-US" dirty="0"/>
              <a:t>本页是署名页，必须保留，最后一位署名者是 </a:t>
            </a:r>
            <a:r>
              <a:rPr kumimoji="1" lang="en-US" altLang="zh-CN" dirty="0"/>
              <a:t>DevOps</a:t>
            </a:r>
            <a:r>
              <a:rPr kumimoji="1" lang="zh-CN" altLang="en-US" dirty="0"/>
              <a:t>案例研究组委会。</a:t>
            </a:r>
            <a:endParaRPr kumimoji="1" lang="en-US" altLang="zh-CN" dirty="0"/>
          </a:p>
          <a:p>
            <a:pPr defTabSz="501650">
              <a:defRPr/>
            </a:pPr>
            <a:endParaRPr kumimoji="1" lang="en-US" altLang="zh-CN" dirty="0"/>
          </a:p>
          <a:p>
            <a:pPr defTabSz="501650">
              <a:defRPr/>
            </a:pPr>
            <a:r>
              <a:rPr kumimoji="1" lang="zh-CN" altLang="en-US" dirty="0"/>
              <a:t>每组的 </a:t>
            </a:r>
            <a:r>
              <a:rPr kumimoji="1" lang="en-US" altLang="zh-CN" dirty="0"/>
              <a:t>Topic</a:t>
            </a:r>
            <a:r>
              <a:rPr kumimoji="1" lang="zh-CN" altLang="en-US" dirty="0"/>
              <a:t> </a:t>
            </a:r>
            <a:r>
              <a:rPr kumimoji="1" lang="en-US" altLang="zh-CN" dirty="0"/>
              <a:t>Leader</a:t>
            </a:r>
            <a:r>
              <a:rPr kumimoji="1" lang="zh-CN" altLang="en-US" dirty="0"/>
              <a:t> 可以特殊颜色标识</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GB"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的盈利模式是什么？</a:t>
            </a:r>
            <a:endParaRPr lang="en-GB" altLang="zh-CN" dirty="0">
              <a:hlinkClick r:id="rId3"/>
            </a:endParaRPr>
          </a:p>
          <a:p>
            <a:r>
              <a:rPr lang="en-GB" altLang="zh-CN" dirty="0">
                <a:hlinkClick r:id="rId3"/>
              </a:rPr>
              <a:t>https://www.zhihu.com/question/20302197/answer/325612495</a:t>
            </a:r>
            <a:endParaRPr lang="en-GB" altLang="zh-CN" dirty="0"/>
          </a:p>
          <a:p>
            <a:endParaRPr lang="en-US" altLang="zh-CN" dirty="0"/>
          </a:p>
          <a:p>
            <a:r>
              <a:rPr lang="zh-CN" altLang="en-US" dirty="0"/>
              <a:t>从</a:t>
            </a:r>
            <a:r>
              <a:rPr lang="en-US" altLang="zh-CN" dirty="0"/>
              <a:t>2012</a:t>
            </a:r>
            <a:r>
              <a:rPr lang="zh-CN" altLang="en-US" dirty="0"/>
              <a:t>年开始</a:t>
            </a:r>
            <a:r>
              <a:rPr lang="en-GB" altLang="zh-CN" dirty="0"/>
              <a:t>Facebook</a:t>
            </a:r>
            <a:r>
              <a:rPr lang="zh-CN" altLang="en-US" dirty="0"/>
              <a:t>一直在赚钱，复合年增长率（</a:t>
            </a:r>
            <a:r>
              <a:rPr lang="en-GB" altLang="zh-CN" dirty="0"/>
              <a:t>CAGR</a:t>
            </a:r>
            <a:r>
              <a:rPr lang="zh-CN" altLang="en-GB" dirty="0"/>
              <a:t>）</a:t>
            </a:r>
            <a:r>
              <a:rPr lang="zh-CN" altLang="en-US" dirty="0"/>
              <a:t>大约为</a:t>
            </a:r>
            <a:r>
              <a:rPr lang="en-US" altLang="zh-CN" dirty="0"/>
              <a:t>59</a:t>
            </a:r>
            <a:r>
              <a:rPr lang="zh-CN" altLang="en-US" dirty="0"/>
              <a:t>％。由于这种健康的增长，公司保持强劲的现金流，并利用这笔资金不时购买竞争对手，</a:t>
            </a:r>
            <a:r>
              <a:rPr lang="en-GB" altLang="zh-CN" dirty="0"/>
              <a:t>ins</a:t>
            </a:r>
            <a:r>
              <a:rPr lang="zh-CN" altLang="en-US" dirty="0"/>
              <a:t>啊，</a:t>
            </a:r>
            <a:r>
              <a:rPr lang="en-GB" altLang="zh-CN" dirty="0" err="1"/>
              <a:t>whatsapp</a:t>
            </a:r>
            <a:r>
              <a:rPr lang="zh-CN" altLang="en-US" dirty="0"/>
              <a:t>啊等等，最终提升自身价值。</a:t>
            </a:r>
            <a:endParaRPr lang="en-US" altLang="zh-CN" dirty="0"/>
          </a:p>
          <a:p>
            <a:endParaRPr lang="zh-CN" altLang="en-US" dirty="0"/>
          </a:p>
          <a:p>
            <a:r>
              <a:rPr lang="zh-CN" altLang="en-US" dirty="0"/>
              <a:t>每个月有超过</a:t>
            </a:r>
            <a:r>
              <a:rPr lang="en-US" altLang="zh-CN" dirty="0"/>
              <a:t>500</a:t>
            </a:r>
            <a:r>
              <a:rPr lang="zh-CN" altLang="en-US" dirty="0"/>
              <a:t>万家企业在</a:t>
            </a:r>
            <a:r>
              <a:rPr lang="en-GB" altLang="zh-CN" dirty="0"/>
              <a:t>Facebook</a:t>
            </a:r>
            <a:r>
              <a:rPr lang="zh-CN" altLang="en-US" dirty="0"/>
              <a:t>上做广告。其中大公司的花费高达数十亿美元。它们是麦当劳，雀巢，戴尔和各种银行。</a:t>
            </a:r>
            <a:endParaRPr lang="en-US" altLang="zh-CN" dirty="0"/>
          </a:p>
          <a:p>
            <a:endParaRPr lang="en-US" altLang="zh-CN" dirty="0"/>
          </a:p>
          <a:p>
            <a:r>
              <a:rPr lang="zh-CN" altLang="en-US" dirty="0"/>
              <a:t> 除了广告之外，这些公司还在向</a:t>
            </a:r>
            <a:r>
              <a:rPr lang="en-GB" altLang="zh-CN" dirty="0"/>
              <a:t>Facebook</a:t>
            </a:r>
            <a:r>
              <a:rPr lang="zh-CN" altLang="en-US" dirty="0"/>
              <a:t>支付费用，用于增加其商业页面的受欢迎程度。</a:t>
            </a:r>
            <a:endParaRPr lang="en-US" altLang="zh-CN" dirty="0"/>
          </a:p>
          <a:p>
            <a:r>
              <a:rPr lang="zh-CN" altLang="en-US" dirty="0"/>
              <a:t> 比如 工具条广告 </a:t>
            </a:r>
            <a:r>
              <a:rPr lang="en-US" altLang="zh-CN" dirty="0"/>
              <a:t>- </a:t>
            </a:r>
            <a:r>
              <a:rPr lang="zh-CN" altLang="en-US" dirty="0"/>
              <a:t>出现在网站的侧面，费用约为</a:t>
            </a:r>
            <a:r>
              <a:rPr lang="en-US" altLang="zh-CN" dirty="0"/>
              <a:t>1</a:t>
            </a:r>
            <a:r>
              <a:rPr lang="zh-CN" altLang="en-US" dirty="0"/>
              <a:t>美元到</a:t>
            </a:r>
            <a:r>
              <a:rPr lang="en-US" altLang="zh-CN" dirty="0"/>
              <a:t>5</a:t>
            </a:r>
            <a:r>
              <a:rPr lang="zh-CN" altLang="en-US" dirty="0"/>
              <a:t>美元</a:t>
            </a:r>
            <a:endParaRPr lang="en-US" altLang="zh-CN" dirty="0"/>
          </a:p>
          <a:p>
            <a:r>
              <a:rPr lang="zh-CN" altLang="en-US" dirty="0"/>
              <a:t>  赞助故事 </a:t>
            </a:r>
            <a:r>
              <a:rPr lang="en-US" altLang="zh-CN" dirty="0"/>
              <a:t>- </a:t>
            </a:r>
            <a:r>
              <a:rPr lang="zh-CN" altLang="en-US" dirty="0"/>
              <a:t>每次点击大约</a:t>
            </a:r>
            <a:r>
              <a:rPr lang="en-US" altLang="zh-CN" dirty="0"/>
              <a:t>50</a:t>
            </a:r>
            <a:r>
              <a:rPr lang="zh-CN" altLang="en-US" dirty="0"/>
              <a:t>美分。 </a:t>
            </a:r>
            <a:endParaRPr lang="en-US" altLang="zh-CN" dirty="0"/>
          </a:p>
          <a:p>
            <a:r>
              <a:rPr lang="zh-CN" altLang="en-US" dirty="0"/>
              <a:t>推荐职位 </a:t>
            </a:r>
            <a:r>
              <a:rPr lang="en-US" altLang="zh-CN" dirty="0"/>
              <a:t>- </a:t>
            </a:r>
            <a:r>
              <a:rPr lang="zh-CN" altLang="en-US" dirty="0"/>
              <a:t>在入门级大约</a:t>
            </a:r>
            <a:r>
              <a:rPr lang="en-US" altLang="zh-CN" dirty="0"/>
              <a:t>5</a:t>
            </a:r>
            <a:r>
              <a:rPr lang="zh-CN" altLang="en-US" dirty="0"/>
              <a:t>美元，实际成本取决于针对的人数。 </a:t>
            </a:r>
            <a:endParaRPr lang="en-US" altLang="zh-CN" dirty="0"/>
          </a:p>
          <a:p>
            <a:endParaRPr lang="en-US" altLang="zh-CN" dirty="0"/>
          </a:p>
          <a:p>
            <a:r>
              <a:rPr lang="zh-CN" altLang="en-US" dirty="0"/>
              <a:t>除了广告，</a:t>
            </a:r>
            <a:r>
              <a:rPr lang="en-GB" altLang="zh-CN" dirty="0"/>
              <a:t>Facebook</a:t>
            </a:r>
            <a:r>
              <a:rPr lang="zh-CN" altLang="en-US" dirty="0"/>
              <a:t>未来的收入在哪？ 除了收购潜在竞争对手为公司增值，</a:t>
            </a:r>
            <a:r>
              <a:rPr lang="en-GB" altLang="zh-CN" dirty="0"/>
              <a:t>Facebook</a:t>
            </a:r>
            <a:r>
              <a:rPr lang="zh-CN" altLang="en-US" dirty="0"/>
              <a:t>还在寻找新的技术。 </a:t>
            </a:r>
            <a:endParaRPr lang="en-US" altLang="zh-CN" dirty="0"/>
          </a:p>
          <a:p>
            <a:endParaRPr lang="en-US" altLang="zh-CN" dirty="0"/>
          </a:p>
          <a:p>
            <a:r>
              <a:rPr lang="en-GB" altLang="zh-CN" dirty="0"/>
              <a:t>Oculus Rift - </a:t>
            </a:r>
            <a:r>
              <a:rPr lang="zh-CN" altLang="en-US" dirty="0"/>
              <a:t>虚拟现实已经被吹上了天，但目前来看还不成气候。如果硬件设备的价格下降，</a:t>
            </a:r>
            <a:r>
              <a:rPr lang="en-GB" altLang="zh-CN" dirty="0"/>
              <a:t>Facebook</a:t>
            </a:r>
            <a:r>
              <a:rPr lang="zh-CN" altLang="en-US" dirty="0"/>
              <a:t>的</a:t>
            </a:r>
            <a:r>
              <a:rPr lang="en-GB" altLang="zh-CN" dirty="0"/>
              <a:t>Oculus Rift VR</a:t>
            </a:r>
            <a:r>
              <a:rPr lang="zh-CN" altLang="en-US" dirty="0"/>
              <a:t>设备可能会增加其最终收益。据西方媒体预测，到</a:t>
            </a:r>
            <a:r>
              <a:rPr lang="en-US" altLang="zh-CN" dirty="0"/>
              <a:t>2020</a:t>
            </a:r>
            <a:r>
              <a:rPr lang="zh-CN" altLang="en-US" dirty="0"/>
              <a:t>年，</a:t>
            </a:r>
            <a:r>
              <a:rPr lang="en-GB" altLang="zh-CN" dirty="0"/>
              <a:t>Oculus</a:t>
            </a:r>
            <a:r>
              <a:rPr lang="zh-CN" altLang="en-US" dirty="0"/>
              <a:t>可能占到</a:t>
            </a:r>
            <a:r>
              <a:rPr lang="en-GB" altLang="zh-CN" dirty="0"/>
              <a:t>Facebook</a:t>
            </a:r>
            <a:r>
              <a:rPr lang="zh-CN" altLang="en-US" dirty="0"/>
              <a:t>收入的</a:t>
            </a:r>
            <a:r>
              <a:rPr lang="en-US" altLang="zh-CN" dirty="0"/>
              <a:t>10</a:t>
            </a:r>
            <a:r>
              <a:rPr lang="zh-CN" altLang="en-US" dirty="0"/>
              <a:t>％。 </a:t>
            </a:r>
            <a:endParaRPr lang="en-US" altLang="zh-CN" dirty="0"/>
          </a:p>
          <a:p>
            <a:endParaRPr lang="en-US" altLang="zh-CN" dirty="0"/>
          </a:p>
          <a:p>
            <a:r>
              <a:rPr lang="en-GB" altLang="zh-CN" dirty="0"/>
              <a:t>Facebook watch - Facebook</a:t>
            </a:r>
            <a:r>
              <a:rPr lang="zh-CN" altLang="en-US" dirty="0"/>
              <a:t>正在向视频内容领域转型，同时还购买了一系列体育赛事转播权，这也会进一步增加广告收入。 </a:t>
            </a:r>
            <a:endParaRPr lang="en-US" altLang="zh-CN" dirty="0"/>
          </a:p>
          <a:p>
            <a:endParaRPr lang="en-US" altLang="zh-CN" dirty="0"/>
          </a:p>
          <a:p>
            <a:r>
              <a:rPr lang="zh-CN" altLang="en-US" dirty="0"/>
              <a:t>最后不得不佩服小扎，</a:t>
            </a:r>
            <a:r>
              <a:rPr lang="en-GB" altLang="zh-CN" dirty="0"/>
              <a:t>Facebook</a:t>
            </a:r>
            <a:r>
              <a:rPr lang="zh-CN" altLang="en-US" dirty="0"/>
              <a:t>是一个社交内容分享平台，但它却不创建任何内容。同时还要佩服的是</a:t>
            </a:r>
            <a:r>
              <a:rPr lang="en-GB" altLang="zh-CN" dirty="0"/>
              <a:t>uber</a:t>
            </a:r>
            <a:r>
              <a:rPr lang="zh-CN" altLang="en-US" dirty="0"/>
              <a:t>和</a:t>
            </a:r>
            <a:r>
              <a:rPr lang="en-GB" altLang="zh-CN" dirty="0" err="1"/>
              <a:t>airbnb</a:t>
            </a:r>
            <a:r>
              <a:rPr lang="zh-CN" altLang="en-GB" dirty="0"/>
              <a:t>，</a:t>
            </a:r>
            <a:r>
              <a:rPr lang="zh-CN" altLang="en-US" dirty="0"/>
              <a:t>它们既没有车也有旅馆，但却在运输和住宿领域是龙头老大。</a:t>
            </a:r>
            <a:endParaRPr lang="en-GB"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图片源自：</a:t>
            </a:r>
            <a:r>
              <a:rPr lang="en-US" altLang="zh-CN" dirty="0">
                <a:hlinkClick r:id="rId3"/>
              </a:rPr>
              <a:t>https://www.sohu.com/a/331314240_753835</a:t>
            </a:r>
            <a:endParaRPr lang="en-US" altLang="zh-CN" dirty="0"/>
          </a:p>
          <a:p>
            <a:endParaRPr lang="en-US" altLang="zh-CN" dirty="0"/>
          </a:p>
          <a:p>
            <a:pPr defTabSz="501650">
              <a:defRPr/>
            </a:pPr>
            <a:r>
              <a:rPr lang="zh-CN" altLang="en-US" dirty="0" smtClean="0"/>
              <a:t>观点源自</a:t>
            </a:r>
            <a:r>
              <a:rPr lang="en-US" altLang="zh-CN" sz="700" dirty="0"/>
              <a:t>《</a:t>
            </a:r>
            <a:r>
              <a:rPr lang="zh-CN" altLang="en-US" sz="700" dirty="0"/>
              <a:t>像扎克伯格一样思考：</a:t>
            </a:r>
            <a:r>
              <a:rPr lang="en-US" altLang="zh-CN" sz="700" dirty="0"/>
              <a:t>Facebook</a:t>
            </a:r>
            <a:r>
              <a:rPr lang="zh-CN" altLang="en-US" sz="700" dirty="0"/>
              <a:t>天才</a:t>
            </a:r>
            <a:r>
              <a:rPr lang="en-US" altLang="zh-CN" sz="700" dirty="0"/>
              <a:t>CEO</a:t>
            </a:r>
            <a:r>
              <a:rPr lang="zh-CN" altLang="en-US" sz="700" dirty="0"/>
              <a:t>的五个商业秘密</a:t>
            </a:r>
            <a:r>
              <a:rPr lang="en-US" altLang="zh-CN" sz="700" dirty="0"/>
              <a:t>》</a:t>
            </a:r>
            <a:endParaRPr lang="en-US" altLang="zh-CN" sz="700" dirty="0"/>
          </a:p>
          <a:p>
            <a:pPr defTabSz="501650">
              <a:defRPr/>
            </a:pPr>
            <a:endParaRPr lang="en-US" altLang="zh-CN" sz="700" b="1" dirty="0"/>
          </a:p>
          <a:p>
            <a:pPr defTabSz="501650">
              <a:defRPr/>
            </a:pPr>
            <a:r>
              <a:rPr lang="zh-CN" altLang="en-US" sz="700" dirty="0">
                <a:solidFill>
                  <a:srgbClr val="FFC000"/>
                </a:solidFill>
                <a:latin typeface="微软雅黑" panose="020B0503020204020204" pitchFamily="34" charset="-122"/>
                <a:ea typeface="微软雅黑" panose="020B0503020204020204" pitchFamily="34" charset="-122"/>
              </a:rPr>
              <a:t>创造变革的环境，让员工及组织处于“创造性的不稳定”中。员工可以在庞大的组织知识库里快速找到需要的知识和相关的人员，推动创新和客户服务；利用社交媒体建立的广泛联系，员工可以为企业树立品牌，甚至可以实现新业务项目的自发组织和推进。</a:t>
            </a:r>
            <a:endParaRPr lang="zh-CN" altLang="en-US" sz="700" dirty="0">
              <a:solidFill>
                <a:srgbClr val="FFC000"/>
              </a:solidFill>
              <a:latin typeface="微软雅黑" panose="020B0503020204020204" pitchFamily="34" charset="-122"/>
              <a:ea typeface="微软雅黑" panose="020B0503020204020204" pitchFamily="34" charset="-122"/>
            </a:endParaRPr>
          </a:p>
          <a:p>
            <a:pPr defTabSz="501650">
              <a:defRPr/>
            </a:pPr>
            <a:endParaRPr lang="zh-CN" altLang="en-US" b="1"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参考书目</a:t>
            </a:r>
            <a:r>
              <a:rPr lang="en-US" altLang="zh-CN" sz="700" dirty="0"/>
              <a:t>《</a:t>
            </a:r>
            <a:r>
              <a:rPr lang="zh-CN" altLang="en-US" sz="700" dirty="0"/>
              <a:t>像扎克伯格一样思考：</a:t>
            </a:r>
            <a:r>
              <a:rPr lang="en-US" altLang="zh-CN" sz="700" dirty="0"/>
              <a:t>Facebook</a:t>
            </a:r>
            <a:r>
              <a:rPr lang="zh-CN" altLang="en-US" sz="700" dirty="0"/>
              <a:t>天才</a:t>
            </a:r>
            <a:r>
              <a:rPr lang="en-US" altLang="zh-CN" sz="700" dirty="0"/>
              <a:t>CEO</a:t>
            </a:r>
            <a:r>
              <a:rPr lang="zh-CN" altLang="en-US" sz="700" dirty="0"/>
              <a:t>的五个商业秘密</a:t>
            </a:r>
            <a:r>
              <a:rPr lang="en-US" altLang="zh-CN" sz="700" dirty="0"/>
              <a:t>》</a:t>
            </a:r>
            <a:endParaRPr lang="en-US" altLang="zh-CN" sz="700" dirty="0"/>
          </a:p>
          <a:p>
            <a:endParaRPr lang="en-US" altLang="zh-CN" sz="700" dirty="0"/>
          </a:p>
          <a:p>
            <a:r>
              <a:rPr lang="zh-CN" altLang="en-US" sz="700" dirty="0"/>
              <a:t>黑客精神是</a:t>
            </a:r>
            <a:r>
              <a:rPr lang="en-US" altLang="zh-CN" sz="700" dirty="0" err="1"/>
              <a:t>facebook</a:t>
            </a:r>
            <a:r>
              <a:rPr lang="zh-CN" altLang="en-US" sz="700" dirty="0"/>
              <a:t>对待软件开发的态度和方式。</a:t>
            </a:r>
            <a:endParaRPr lang="en-US" altLang="zh-CN" sz="700" dirty="0"/>
          </a:p>
          <a:p>
            <a:endParaRPr lang="en-US" altLang="zh-CN" sz="700" dirty="0"/>
          </a:p>
          <a:p>
            <a:r>
              <a:rPr lang="zh-CN" altLang="en-US" sz="700" dirty="0"/>
              <a:t>内容源自：</a:t>
            </a:r>
            <a:r>
              <a:rPr lang="en-US" altLang="zh-CN" sz="700" dirty="0" err="1"/>
              <a:t>facebook</a:t>
            </a:r>
            <a:r>
              <a:rPr lang="zh-CN" altLang="en-US" sz="700" dirty="0"/>
              <a:t>的黑客精神，徐飞，链接：</a:t>
            </a:r>
            <a:r>
              <a:rPr lang="en-US" altLang="zh-CN" sz="700" dirty="0"/>
              <a:t>https://time.geekbang.org/column/article/10947</a:t>
            </a:r>
            <a:endParaRPr lang="en-US" altLang="zh-CN" sz="700" dirty="0"/>
          </a:p>
          <a:p>
            <a:endParaRPr lang="en-US" altLang="zh-CN" dirty="0" smtClean="0"/>
          </a:p>
          <a:p>
            <a:pPr defTabSz="501650">
              <a:defRPr/>
            </a:pPr>
            <a:r>
              <a:rPr lang="zh-CN" altLang="en-US" sz="700" dirty="0">
                <a:solidFill>
                  <a:schemeClr val="bg1"/>
                </a:solidFill>
                <a:latin typeface="微软雅黑" panose="020B0503020204020204" pitchFamily="34" charset="-122"/>
                <a:ea typeface="微软雅黑" panose="020B0503020204020204" pitchFamily="34" charset="-122"/>
              </a:rPr>
              <a:t>麻省理工学院有一个叫铁路模型技术俱乐部的学生团体，把解决计算机难题的办法叫</a:t>
            </a:r>
            <a:r>
              <a:rPr lang="en-US" altLang="zh-CN" sz="700" dirty="0">
                <a:solidFill>
                  <a:schemeClr val="bg1"/>
                </a:solidFill>
                <a:latin typeface="微软雅黑" panose="020B0503020204020204" pitchFamily="34" charset="-122"/>
                <a:ea typeface="微软雅黑" panose="020B0503020204020204" pitchFamily="34" charset="-122"/>
              </a:rPr>
              <a:t>hack</a:t>
            </a:r>
            <a:endParaRPr lang="en-US" altLang="zh-CN" sz="700" dirty="0">
              <a:solidFill>
                <a:schemeClr val="bg1"/>
              </a:solidFill>
              <a:latin typeface="微软雅黑" panose="020B0503020204020204" pitchFamily="34" charset="-122"/>
              <a:ea typeface="微软雅黑" panose="020B0503020204020204" pitchFamily="34" charset="-122"/>
            </a:endParaRPr>
          </a:p>
          <a:p>
            <a:pPr defTabSz="501650">
              <a:defRPr/>
            </a:pPr>
            <a:endParaRPr lang="en-US" altLang="zh-CN" sz="700" dirty="0">
              <a:solidFill>
                <a:schemeClr val="bg1"/>
              </a:solidFill>
              <a:latin typeface="微软雅黑" panose="020B0503020204020204" pitchFamily="34" charset="-122"/>
              <a:ea typeface="微软雅黑" panose="020B0503020204020204" pitchFamily="34" charset="-122"/>
            </a:endParaRPr>
          </a:p>
          <a:p>
            <a:pPr defTabSz="501650">
              <a:defRPr/>
            </a:pPr>
            <a:r>
              <a:rPr lang="zh-CN" altLang="en-US" sz="700" dirty="0"/>
              <a:t>那时候，黑客是正面意义上的称呼，如果要完成一个</a:t>
            </a:r>
            <a:r>
              <a:rPr lang="en-US" altLang="zh-CN" sz="700" dirty="0"/>
              <a:t>hack</a:t>
            </a:r>
            <a:r>
              <a:rPr lang="zh-CN" altLang="en-US" sz="700" dirty="0"/>
              <a:t>，就必然包含着高度的创新、独树一帜的风格、精湛的技艺。所以，最能干的人会自豪地称自己为黑客。按照早期黑客们的价值观，黑客行为必须包含三个特点：好玩、高智商、探索精神。</a:t>
            </a:r>
            <a:endParaRPr lang="en-US" altLang="zh-CN" sz="700" dirty="0"/>
          </a:p>
          <a:p>
            <a:pPr defTabSz="501650">
              <a:defRPr/>
            </a:pPr>
            <a:endParaRPr lang="zh-CN" altLang="en-US" sz="700"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t>https://mp.weixin.qq.com/s?__biz=MjM5MDE0Mjc4MA==&amp;mid=205979964&amp;idx=2&amp;sn=9ebf5e14a7e9dfab51352594b71cb7bf&amp;chksm=2ffaf96f188d7079773d8d243945facef7ea79aacbb9112a2dbcacb568ae53dbb7f002350566&amp;scene=27#wechat_redirect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sz="700" dirty="0" err="1"/>
              <a:t>Fackbook</a:t>
            </a:r>
            <a:r>
              <a:rPr lang="zh-CN" altLang="en-US" sz="700" dirty="0"/>
              <a:t>本身是一家崇尚黑客文化的公司。</a:t>
            </a:r>
            <a:r>
              <a:rPr lang="en-US" altLang="zh-CN" sz="700" dirty="0"/>
              <a:t>Facebook</a:t>
            </a:r>
            <a:r>
              <a:rPr lang="zh-CN" altLang="en-US" sz="700" dirty="0"/>
              <a:t>将公司内的一条道路命名为黑客道（</a:t>
            </a:r>
            <a:r>
              <a:rPr lang="en-US" altLang="zh-CN" sz="700" dirty="0"/>
              <a:t>Hack way )</a:t>
            </a:r>
            <a:r>
              <a:rPr lang="zh-CN" altLang="en-US" sz="700" dirty="0"/>
              <a:t>，并在一栋公司建筑上张贴“黑客公司”的标志。而黑客马拉松也是</a:t>
            </a:r>
            <a:r>
              <a:rPr lang="en-US" altLang="zh-CN" sz="700" dirty="0" err="1"/>
              <a:t>Fackbook</a:t>
            </a:r>
            <a:r>
              <a:rPr lang="zh-CN" altLang="en-US" sz="700" dirty="0"/>
              <a:t>的重大传统。</a:t>
            </a:r>
            <a:r>
              <a:rPr lang="en-US" altLang="zh-CN" sz="700" dirty="0"/>
              <a:t>Facebook</a:t>
            </a:r>
            <a:r>
              <a:rPr lang="zh-CN" altLang="en-US" sz="700" dirty="0"/>
              <a:t>定期举办黑客马拉松。自愿参赛者不管是公司高管还是普通程序员都会聚集在一起，甩开膀子通宵地趴在屏幕前面，天马行空地把任何想法转化为一行行代码。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内容源自：葛俊老师课程。</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内容源自：葛俊老师课程</a:t>
            </a:r>
            <a:r>
              <a:rPr lang="en-US" altLang="zh-CN" dirty="0"/>
              <a:t>《</a:t>
            </a:r>
            <a:r>
              <a:rPr lang="zh-CN" altLang="en-US" dirty="0"/>
              <a:t>研发效率破局之道</a:t>
            </a:r>
            <a:r>
              <a:rPr lang="en-US" altLang="zh-CN" dirty="0"/>
              <a:t>》</a:t>
            </a:r>
            <a:endParaRPr lang="en-US" altLang="zh-CN" dirty="0"/>
          </a:p>
          <a:p>
            <a:r>
              <a:rPr lang="zh-CN" altLang="en-US" dirty="0"/>
              <a:t>测试也是全栈开发的一部分，在</a:t>
            </a:r>
            <a:r>
              <a:rPr lang="en-US" altLang="zh-CN" dirty="0" err="1"/>
              <a:t>facebook</a:t>
            </a:r>
            <a:r>
              <a:rPr lang="zh-CN" altLang="en-US" dirty="0"/>
              <a:t>，没有专门的功能测试团队，而是有一个测试工具团队提供测试平台，流程和工具，供开发者使用。</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zh-CN" altLang="en-US" dirty="0"/>
              <a:t>本部分来自：</a:t>
            </a:r>
            <a:r>
              <a:rPr lang="en-US" altLang="zh-CN" dirty="0">
                <a:hlinkClick r:id="rId3"/>
              </a:rPr>
              <a:t>https://zhuanlan.zhihu.com/p/48857108</a:t>
            </a:r>
            <a:r>
              <a:rPr lang="en-US" altLang="zh-CN" dirty="0"/>
              <a:t>     </a:t>
            </a:r>
            <a:r>
              <a:rPr lang="zh-CN" altLang="en-US" sz="700" b="1" dirty="0"/>
              <a:t>小红书社区技术负责人姚旭出席</a:t>
            </a:r>
            <a:r>
              <a:rPr lang="en-US" altLang="zh-CN" sz="700" b="1" dirty="0" err="1"/>
              <a:t>QCon</a:t>
            </a:r>
            <a:r>
              <a:rPr lang="zh-CN" altLang="en-US" sz="700" b="1" dirty="0"/>
              <a:t>：以</a:t>
            </a:r>
            <a:r>
              <a:rPr lang="en-US" altLang="zh-CN" sz="700" b="1" dirty="0"/>
              <a:t>Data </a:t>
            </a:r>
            <a:r>
              <a:rPr lang="en-US" altLang="zh-CN" sz="700" b="1" dirty="0" err="1"/>
              <a:t>Driven+Ownership</a:t>
            </a:r>
            <a:r>
              <a:rPr lang="zh-CN" altLang="en-US" sz="700" b="1" dirty="0"/>
              <a:t>组建高效团队 原出处</a:t>
            </a:r>
            <a:r>
              <a:rPr lang="en-US" altLang="zh-CN" sz="700" b="1" dirty="0"/>
              <a:t>: </a:t>
            </a:r>
            <a:r>
              <a:rPr lang="en-US" altLang="zh-CN" sz="700" b="1" dirty="0" err="1"/>
              <a:t>infoQ</a:t>
            </a:r>
            <a:endParaRPr lang="en-US" altLang="zh-CN" dirty="0"/>
          </a:p>
          <a:p>
            <a:r>
              <a:rPr lang="zh-CN" altLang="en-US" dirty="0">
                <a:effectLst/>
              </a:rPr>
              <a:t>工程师也不该只把自己定义为一个功能实现者，叫做我把你的文档翻译成代码，交给测试和运维，结束了。他是解决问题的人。工程师面对的其实不是产品经理，工程师面对的是终端用户，以及这些用户需要被协助解决的问题。小三人组里面的工程师基本上什么都会，他不是一个</a:t>
            </a:r>
            <a:r>
              <a:rPr lang="en-US" altLang="zh-CN" dirty="0">
                <a:effectLst/>
              </a:rPr>
              <a:t>XXX</a:t>
            </a:r>
            <a:r>
              <a:rPr lang="zh-CN" altLang="en-US" dirty="0">
                <a:effectLst/>
              </a:rPr>
              <a:t>工程师，比如说前端工程师、后端工程师、数据工程师，首先是一个工程师，之后才是附加在工程师之上的前后端、运维，等等这样的技能。他是一个问题集合</a:t>
            </a:r>
            <a:r>
              <a:rPr lang="en-US" altLang="zh-CN" dirty="0">
                <a:effectLst/>
              </a:rPr>
              <a:t>Problems Solver</a:t>
            </a:r>
            <a:r>
              <a:rPr lang="zh-CN" altLang="en-US" dirty="0">
                <a:effectLst/>
              </a:rPr>
              <a:t>。在这里，他要负责解决用户侧问题的整个周期，要解决跟产品经理讨论出来的用户侧产品侧的问题，最终将它能交付给真正的用户，并且能够验证成功。</a:t>
            </a:r>
            <a:endParaRPr lang="zh-CN" altLang="en-US" dirty="0">
              <a:effectLst/>
            </a:endParaRPr>
          </a:p>
          <a:p>
            <a:br>
              <a:rPr lang="zh-CN" altLang="en-US" dirty="0">
                <a:effectLst/>
              </a:rPr>
            </a:br>
            <a:r>
              <a:rPr lang="zh-CN" altLang="en-US" sz="700" dirty="0"/>
              <a:t>三人组这样的团队，与那个按职能来划分的团队相比，有什么区别？</a:t>
            </a:r>
            <a:endParaRPr lang="zh-CN" altLang="en-US" sz="700" dirty="0"/>
          </a:p>
          <a:p>
            <a:endParaRPr lang="zh-CN" altLang="en-US" sz="700" dirty="0"/>
          </a:p>
          <a:p>
            <a:r>
              <a:rPr lang="zh-CN" altLang="en-US" sz="700" dirty="0"/>
              <a:t>第一点，对问题是负责的，大家所有人不再是只负责流水线上的一环，而是负责最终的结果。</a:t>
            </a:r>
            <a:endParaRPr lang="zh-CN" altLang="en-US" sz="700" dirty="0"/>
          </a:p>
          <a:p>
            <a:r>
              <a:rPr lang="zh-CN" altLang="en-US" sz="700" dirty="0"/>
              <a:t>第二点，因为存在大量的面对面交流，而不是文档交流，它的结果是对于主观能动性的激发是大的。</a:t>
            </a:r>
            <a:endParaRPr lang="zh-CN" altLang="en-US" sz="700" dirty="0"/>
          </a:p>
          <a:p>
            <a:r>
              <a:rPr lang="zh-CN" altLang="en-US" sz="700" dirty="0"/>
              <a:t>这两点是为什么能激发</a:t>
            </a:r>
            <a:r>
              <a:rPr lang="en-US" altLang="zh-CN" sz="700" dirty="0"/>
              <a:t>10</a:t>
            </a:r>
            <a:r>
              <a:rPr lang="zh-CN" altLang="en-US" sz="700" dirty="0"/>
              <a:t>倍的效能的基础。我觉得人这个因素非常重要，对一件事情有</a:t>
            </a:r>
            <a:r>
              <a:rPr lang="en-US" altLang="zh-CN" sz="700" dirty="0"/>
              <a:t>Ownership</a:t>
            </a:r>
            <a:r>
              <a:rPr lang="zh-CN" altLang="en-US" sz="700" dirty="0"/>
              <a:t>可以激发个人巨大的效能。</a:t>
            </a:r>
            <a:r>
              <a:rPr lang="en-US" altLang="zh-CN" sz="700" dirty="0"/>
              <a:t>10</a:t>
            </a:r>
            <a:r>
              <a:rPr lang="zh-CN" altLang="en-US" sz="700" dirty="0"/>
              <a:t>倍的差距，我觉得在一个以不确定性的创造为主要的行业里面真的可以产生。</a:t>
            </a:r>
            <a:endParaRPr lang="zh-CN" altLang="en-US" sz="700"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参与此案例研究，即意味着认同此协议</a:t>
            </a:r>
            <a:endParaRPr kumimoji="1" lang="en-US" altLang="zh-CN" dirty="0"/>
          </a:p>
          <a:p>
            <a:endParaRPr kumimoji="1" lang="en-US" altLang="zh-CN" dirty="0"/>
          </a:p>
          <a:p>
            <a:pPr defTabSz="501650">
              <a:defRPr/>
            </a:pPr>
            <a:r>
              <a:rPr kumimoji="1" lang="zh-CN" altLang="en-US" dirty="0"/>
              <a:t>此协议不能被删除、修改。本页必须保留</a:t>
            </a:r>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a:p>
            <a:endParaRPr kumimoji="1" lang="zh-CN" altLang="en-US" dirty="0"/>
          </a:p>
          <a:p>
            <a:endParaRPr kumimoji="1" lang="zh-CN" altLang="en-US" dirty="0"/>
          </a:p>
          <a:p>
            <a:r>
              <a:rPr kumimoji="1" lang="zh-CN" altLang="en-US" dirty="0"/>
              <a:t>https://time.geekbang.org/column/article/144342</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endParaRPr lang="en-US" altLang="zh-CN" dirty="0"/>
          </a:p>
          <a:p>
            <a:r>
              <a:rPr lang="zh-CN" altLang="en-US" dirty="0"/>
              <a:t>提高开发环境的获取效率；（优化方法：把整个开发环境的获取，进行服务化、自助化）</a:t>
            </a:r>
            <a:endParaRPr lang="en-US" altLang="zh-CN" dirty="0"/>
          </a:p>
          <a:p>
            <a:r>
              <a:rPr lang="zh-CN" altLang="en-US" dirty="0"/>
              <a:t>规范化本地检查；（本地检查指开发者在开发及其上进行验证、如语法检查、规范检查、单元测试、沙盒搭建等） 挂载共享网盘</a:t>
            </a:r>
            <a:endParaRPr lang="en-US" altLang="zh-CN" dirty="0"/>
          </a:p>
          <a:p>
            <a:r>
              <a:rPr lang="zh-CN" altLang="en-US" dirty="0"/>
              <a:t>建设并自动化代码入库前的检查流程。（开源版</a:t>
            </a:r>
            <a:r>
              <a:rPr lang="en-US" altLang="zh-CN" dirty="0" err="1"/>
              <a:t>Phabricator</a:t>
            </a:r>
            <a:r>
              <a:rPr lang="zh-CN" altLang="en-US" dirty="0"/>
              <a:t>的一个内部</a:t>
            </a:r>
            <a:r>
              <a:rPr lang="en-US" altLang="zh-CN" dirty="0"/>
              <a:t>Fork</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endParaRPr lang="en-US" altLang="zh-CN" dirty="0"/>
          </a:p>
          <a:p>
            <a:endParaRPr lang="en-US" altLang="zh-CN" dirty="0"/>
          </a:p>
          <a:p>
            <a:r>
              <a:rPr lang="en-US" altLang="zh-CN" dirty="0"/>
              <a:t>Facebook</a:t>
            </a:r>
            <a:r>
              <a:rPr lang="zh-CN" altLang="en-US" dirty="0"/>
              <a:t>采用主干分支模式，最大的好处是可以把持续集成，持续交付做到极致，从而尽量提高</a:t>
            </a:r>
            <a:r>
              <a:rPr lang="en-US" altLang="zh-CN" dirty="0"/>
              <a:t>Master</a:t>
            </a:r>
            <a:r>
              <a:rPr lang="zh-CN" altLang="en-US" dirty="0"/>
              <a:t>分支的代码质量。</a:t>
            </a:r>
            <a:endParaRPr lang="en-US" altLang="zh-CN" dirty="0"/>
          </a:p>
          <a:p>
            <a:r>
              <a:rPr lang="zh-CN" altLang="en-US" dirty="0"/>
              <a:t>几千名开发者同时工作在同一条主干；</a:t>
            </a:r>
            <a:endParaRPr lang="en-US" altLang="zh-CN" dirty="0"/>
          </a:p>
          <a:p>
            <a:r>
              <a:rPr lang="zh-CN" altLang="en-US" dirty="0"/>
              <a:t>不使用功能分支，直接在</a:t>
            </a:r>
            <a:r>
              <a:rPr lang="en-US" altLang="zh-CN" dirty="0"/>
              <a:t>Master</a:t>
            </a:r>
            <a:r>
              <a:rPr lang="zh-CN" altLang="en-US" dirty="0"/>
              <a:t>上开发；</a:t>
            </a:r>
            <a:endParaRPr lang="en-US" altLang="zh-CN" dirty="0"/>
          </a:p>
          <a:p>
            <a:r>
              <a:rPr lang="zh-CN" altLang="en-US" dirty="0"/>
              <a:t>必须要使用</a:t>
            </a:r>
            <a:r>
              <a:rPr lang="en-US" altLang="zh-CN" dirty="0"/>
              <a:t>Rebase</a:t>
            </a:r>
            <a:r>
              <a:rPr lang="zh-CN" altLang="en-US" dirty="0"/>
              <a:t>才能入库，不能使用</a:t>
            </a:r>
            <a:r>
              <a:rPr lang="en-US" altLang="zh-CN" dirty="0"/>
              <a:t>Merge</a:t>
            </a:r>
            <a:r>
              <a:rPr lang="zh-CN" altLang="en-US" dirty="0"/>
              <a:t>。</a:t>
            </a:r>
            <a:endParaRPr lang="en-US" altLang="zh-CN" dirty="0"/>
          </a:p>
          <a:p>
            <a:r>
              <a:rPr lang="zh-CN" altLang="en-US" dirty="0"/>
              <a:t>共同的效果是：必须尽早将代码何如</a:t>
            </a:r>
            <a:r>
              <a:rPr lang="en-US" altLang="zh-CN" dirty="0"/>
              <a:t>master</a:t>
            </a:r>
            <a:r>
              <a:rPr lang="zh-CN" altLang="en-US" dirty="0"/>
              <a:t>分支，否则就需要花费相当长的时间去解决合并冲突。所以每个开发人员，都会尽量把代码进行原子性拆分，写好一部分就赶快合并入库。</a:t>
            </a:r>
            <a:endParaRPr lang="en-US" altLang="zh-CN" dirty="0"/>
          </a:p>
          <a:p>
            <a:endParaRPr lang="en-US" altLang="zh-CN" dirty="0"/>
          </a:p>
          <a:p>
            <a:r>
              <a:rPr lang="zh-CN" altLang="en-US" dirty="0"/>
              <a:t>好处：</a:t>
            </a:r>
            <a:endParaRPr lang="en-US" altLang="zh-CN" dirty="0"/>
          </a:p>
          <a:p>
            <a:r>
              <a:rPr lang="en-US" altLang="zh-CN" dirty="0"/>
              <a:t>1</a:t>
            </a:r>
            <a:r>
              <a:rPr lang="zh-CN" altLang="en-US" dirty="0"/>
              <a:t>、能够促进开发人员把代码频繁入主仓进行集成检验。</a:t>
            </a:r>
            <a:endParaRPr lang="en-US" altLang="zh-CN" dirty="0"/>
          </a:p>
          <a:p>
            <a:r>
              <a:rPr lang="en-US" altLang="zh-CN" dirty="0"/>
              <a:t>2</a:t>
            </a:r>
            <a:r>
              <a:rPr lang="zh-CN" altLang="en-US" dirty="0"/>
              <a:t>、能够确保线性的代码提交历史。给流程自动化提供最大方便。不要小看线性，它对自动化定位问题意义非凡，使得我们可以从当前有问题的提交回溯，找到历史上第一个有问题的提交。更棒的是，我们可以试用拆半查找的办法，用</a:t>
            </a:r>
            <a:r>
              <a:rPr lang="en-US" altLang="zh-CN" dirty="0"/>
              <a:t>O</a:t>
            </a:r>
            <a:r>
              <a:rPr lang="zh-CN" altLang="en-US" dirty="0"/>
              <a:t>的时间找到那个有问题的提交。</a:t>
            </a:r>
            <a:endParaRPr lang="en-US" altLang="zh-CN" dirty="0"/>
          </a:p>
          <a:p>
            <a:r>
              <a:rPr lang="zh-CN" altLang="en-US" dirty="0"/>
              <a:t>快速定位问题的能力，可以给</a:t>
            </a:r>
            <a:r>
              <a:rPr lang="en-US" altLang="zh-CN" dirty="0"/>
              <a:t>CI/CD</a:t>
            </a:r>
            <a:r>
              <a:rPr lang="zh-CN" altLang="en-US" dirty="0"/>
              <a:t>带来巨大的好处。</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endParaRPr lang="en-US" altLang="zh-CN" dirty="0"/>
          </a:p>
          <a:p>
            <a:r>
              <a:rPr lang="zh-CN" altLang="en-US" dirty="0"/>
              <a:t>原则一：</a:t>
            </a:r>
            <a:endParaRPr lang="en-US" altLang="zh-CN" dirty="0"/>
          </a:p>
          <a:p>
            <a:r>
              <a:rPr lang="en-US" altLang="zh-CN" dirty="0"/>
              <a:t>Facebook</a:t>
            </a:r>
            <a:r>
              <a:rPr lang="zh-CN" altLang="en-US" dirty="0"/>
              <a:t>有大量的单元测试和集成测试用例、安全扫描、以及性能专项测试用例。</a:t>
            </a:r>
            <a:endParaRPr lang="en-US" altLang="zh-CN" dirty="0"/>
          </a:p>
          <a:p>
            <a:r>
              <a:rPr lang="en-US" altLang="zh-CN" dirty="0"/>
              <a:t>Facebook</a:t>
            </a:r>
            <a:r>
              <a:rPr lang="zh-CN" altLang="en-US" dirty="0"/>
              <a:t>持续在测试用例的开发上投入。有一个专门的测试工具团队来建设测试框架和测试流程，方便开发人员自己开发测试用例。，如</a:t>
            </a:r>
            <a:r>
              <a:rPr lang="en-US" altLang="zh-CN" dirty="0" err="1"/>
              <a:t>JavaScriptde</a:t>
            </a:r>
            <a:r>
              <a:rPr lang="en-US" altLang="zh-CN" dirty="0"/>
              <a:t> Mock</a:t>
            </a:r>
            <a:r>
              <a:rPr lang="zh-CN" altLang="en-US" dirty="0"/>
              <a:t>框架。</a:t>
            </a:r>
            <a:endParaRPr lang="en-US" altLang="zh-CN" dirty="0"/>
          </a:p>
          <a:p>
            <a:endParaRPr lang="en-US" altLang="zh-CN" dirty="0"/>
          </a:p>
          <a:p>
            <a:r>
              <a:rPr lang="zh-CN" altLang="en-US" dirty="0"/>
              <a:t>原则</a:t>
            </a:r>
            <a:r>
              <a:rPr lang="en-US" altLang="zh-CN" dirty="0"/>
              <a:t>2</a:t>
            </a:r>
            <a:r>
              <a:rPr lang="zh-CN" altLang="en-US" dirty="0"/>
              <a:t>：</a:t>
            </a:r>
            <a:endParaRPr lang="en-US" altLang="zh-CN" dirty="0"/>
          </a:p>
          <a:p>
            <a:endParaRPr lang="en-US" altLang="zh-CN" dirty="0"/>
          </a:p>
          <a:p>
            <a:r>
              <a:rPr lang="zh-CN" altLang="en-US" dirty="0"/>
              <a:t>提高流水线速度，从两个方面考虑。</a:t>
            </a:r>
            <a:endParaRPr lang="en-US" altLang="zh-CN" dirty="0"/>
          </a:p>
          <a:p>
            <a:r>
              <a:rPr lang="en-US" altLang="zh-CN" dirty="0"/>
              <a:t>1</a:t>
            </a:r>
            <a:r>
              <a:rPr lang="zh-CN" altLang="en-US" dirty="0"/>
              <a:t>、技术角度，如使用并行方式运行各种测试来提速</a:t>
            </a:r>
            <a:endParaRPr lang="en-US" altLang="zh-CN" dirty="0"/>
          </a:p>
          <a:p>
            <a:r>
              <a:rPr lang="zh-CN" altLang="en-US" dirty="0"/>
              <a:t>投入硬件资源，使用水平扩展的方式来提速，</a:t>
            </a:r>
            <a:endParaRPr lang="en-US" altLang="zh-CN" dirty="0"/>
          </a:p>
          <a:p>
            <a:r>
              <a:rPr lang="zh-CN" altLang="en-US" dirty="0"/>
              <a:t>使用增量测试的方式进行精准验证。</a:t>
            </a:r>
            <a:endParaRPr lang="en-US" altLang="zh-CN" dirty="0"/>
          </a:p>
          <a:p>
            <a:r>
              <a:rPr lang="en-US" altLang="zh-CN" dirty="0"/>
              <a:t>2</a:t>
            </a:r>
            <a:r>
              <a:rPr lang="zh-CN" altLang="en-US" dirty="0"/>
              <a:t>、权衡流水线的运行速度、流水线资源和测试完整性的关系。运行速度快、占用资源少，测试完整难以兼顾，因此必须做出权衡。</a:t>
            </a:r>
            <a:endParaRPr lang="en-US" altLang="zh-CN" dirty="0"/>
          </a:p>
          <a:p>
            <a:r>
              <a:rPr lang="zh-CN" altLang="en-US" dirty="0"/>
              <a:t>如果需要通过增加硬件资源来提升运行速速成本太高的话，可以对测试用例按优先级进行分类，每天运行流水线的时候，不用每次都运行所有的测试用例，只选择其中几次进行全量测试。</a:t>
            </a:r>
            <a:endParaRPr lang="en-US" altLang="zh-CN" dirty="0"/>
          </a:p>
          <a:p>
            <a:r>
              <a:rPr lang="zh-CN" altLang="en-US" dirty="0"/>
              <a:t>提供支持，让开发人员在本地也能运行这些测试，从而使用本地资源尽早发现问题，避免了一些有问题的提交占用流水线的资源，进而提高整条流水线的运行速度。</a:t>
            </a:r>
            <a:endParaRPr lang="en-US" altLang="zh-CN" dirty="0"/>
          </a:p>
          <a:p>
            <a:r>
              <a:rPr lang="zh-CN" altLang="en-US" dirty="0"/>
              <a:t>运行测试的时候，按照一定的顺序运行测试用例。</a:t>
            </a:r>
            <a:endParaRPr lang="en-US" altLang="zh-CN" dirty="0"/>
          </a:p>
          <a:p>
            <a:endParaRPr lang="en-US" altLang="zh-CN" dirty="0"/>
          </a:p>
          <a:p>
            <a:r>
              <a:rPr lang="zh-CN" altLang="en-US" dirty="0"/>
              <a:t>原则</a:t>
            </a:r>
            <a:r>
              <a:rPr lang="en-US" altLang="zh-CN" dirty="0"/>
              <a:t>3</a:t>
            </a:r>
            <a:endParaRPr lang="en-US" altLang="zh-CN" dirty="0"/>
          </a:p>
          <a:p>
            <a:endParaRPr lang="en-US" altLang="zh-CN" dirty="0"/>
          </a:p>
          <a:p>
            <a:r>
              <a:rPr lang="zh-CN" altLang="en-US" dirty="0"/>
              <a:t>环境包括机器环境、数据、软件包、网络环境等，环境不一致可能导致问题暴露在用户面前，损失严重。另外，在非生产环境上难以复现生产环境的问题，调试困难。</a:t>
            </a:r>
            <a:endParaRPr lang="en-US" altLang="zh-CN" dirty="0"/>
          </a:p>
          <a:p>
            <a:endParaRPr lang="en-US" altLang="zh-CN" dirty="0"/>
          </a:p>
          <a:p>
            <a:r>
              <a:rPr lang="zh-CN" altLang="en-US" dirty="0"/>
              <a:t>方法有：</a:t>
            </a:r>
            <a:endParaRPr lang="en-US" altLang="zh-CN" dirty="0"/>
          </a:p>
          <a:p>
            <a:r>
              <a:rPr lang="en-US" altLang="zh-CN" dirty="0"/>
              <a:t>1</a:t>
            </a:r>
            <a:r>
              <a:rPr lang="zh-CN" altLang="en-US" dirty="0"/>
              <a:t>、软件包最好只构建一次，保证各种不同环境都用同一个包。如果不同环境需要不同的参数，可以采用环境变量的方式把这些参数传递给软件包。</a:t>
            </a:r>
            <a:endParaRPr lang="en-US" altLang="zh-CN" dirty="0"/>
          </a:p>
          <a:p>
            <a:r>
              <a:rPr lang="en-US" altLang="zh-CN" dirty="0"/>
              <a:t>2</a:t>
            </a:r>
            <a:r>
              <a:rPr lang="zh-CN" altLang="en-US" dirty="0"/>
              <a:t>、使用</a:t>
            </a:r>
            <a:r>
              <a:rPr lang="en-US" altLang="zh-CN" dirty="0" err="1"/>
              <a:t>Docker</a:t>
            </a:r>
            <a:r>
              <a:rPr lang="zh-CN" altLang="en-US" dirty="0"/>
              <a:t>镜像的方式，把发布的产品及环境都打包进去，实现环境的一致性。</a:t>
            </a:r>
            <a:endParaRPr lang="en-US" altLang="zh-CN" dirty="0"/>
          </a:p>
          <a:p>
            <a:r>
              <a:rPr lang="en-US" altLang="zh-CN" dirty="0"/>
              <a:t>3</a:t>
            </a:r>
            <a:r>
              <a:rPr lang="zh-CN" altLang="en-US" dirty="0"/>
              <a:t>、使用干净的环境，不如，测试时，使用刚从镜像产生的系统，又比如，使用蓝绿部署，每次产生新的部署时，直接丢弃旧的环境。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a:t>
            </a:r>
            <a:r>
              <a:rPr lang="en-US" altLang="zh-CN" dirty="0"/>
              <a:t>《</a:t>
            </a:r>
            <a:r>
              <a:rPr lang="zh-CN" altLang="en-US" dirty="0"/>
              <a:t>研发效率破局之道</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hlinkClick r:id="rId3"/>
              </a:rPr>
              <a:t>https://www.jianshu.com/p/586e8341a3dc</a:t>
            </a:r>
            <a:endParaRPr lang="en-US" altLang="zh-CN" dirty="0"/>
          </a:p>
          <a:p>
            <a:pPr defTabSz="501650">
              <a:defRPr/>
            </a:pPr>
            <a:r>
              <a:rPr lang="zh-CN" altLang="en-US" sz="700" b="1" dirty="0"/>
              <a:t>蓝绿发布、滚动发布、灰度发布等部署方案对比与总结</a:t>
            </a:r>
            <a:endParaRPr lang="zh-CN" altLang="en-US" sz="700" b="1"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https://engineering.fb.com/web/rapid-release-at-massive-scale/</a:t>
            </a:r>
            <a:endParaRPr kumimoji="1" lang="zh-CN" altLang="en-US" dirty="0"/>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dirty="0"/>
              <a:t>代码审查工具 Phabricator 是一个关键节点，可以支持代码审查、代码静态检查、单元测试、集成测试、前后端联调等关键开发工作。这一组工作就是上面提到的一个关键的、小范围的流程。最近几年由于 IDE 的发展，Nuclide 成为了一个新的重要节点。开发者可以在 Nuclide 里直接进行高效的代码开发，以及代码审查等一系列工作。类似地，Google 的 WebIDE 也是工具链的一个重要节点。</a:t>
            </a:r>
            <a:endParaRPr lang="zh-CN" altLang="en-US" dirty="0"/>
          </a:p>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At a high-level, Facebook’s development process has the following phases:</a:t>
            </a:r>
            <a:endParaRPr lang="zh-CN" altLang="en-US"/>
          </a:p>
          <a:p>
            <a:r>
              <a:rPr lang="zh-CN" altLang="en-US"/>
              <a:t>1. The programmer develops a new feature or makes some change on the code- base (a.k.a. diff).</a:t>
            </a:r>
            <a:endParaRPr lang="zh-CN" altLang="en-US"/>
          </a:p>
          <a:p>
            <a:r>
              <a:rPr lang="zh-CN" altLang="en-US"/>
              <a:t>2. Via the source-control system, this diff goes to a phase of peer-reviews per- formed by other engineers. In this phase the author of the diff gets sugges- tions on improvement or requests for further changes from the peer reviewers.</a:t>
            </a:r>
            <a:endParaRPr lang="zh-CN" altLang="en-US"/>
          </a:p>
          <a:p>
            <a:endParaRPr lang="zh-CN" altLang="en-US"/>
          </a:p>
          <a:p>
            <a:r>
              <a:rPr lang="zh-CN" altLang="en-US"/>
              <a:t>Thus, the author and the peer reviewers start a loop of interactions aimed at making the code change robust and efficient as well as being understandable, readable and maintainable by others.</a:t>
            </a:r>
            <a:endParaRPr lang="zh-CN" altLang="en-US"/>
          </a:p>
          <a:p>
            <a:r>
              <a:rPr lang="zh-CN" altLang="en-US"/>
              <a:t>3. When the reviewers are satisfied, they “accept” the code change and the diff can be then pushed via the source-control system to the main code-base.</a:t>
            </a:r>
            <a:endParaRPr lang="zh-CN" altLang="en-US"/>
          </a:p>
          <a:p>
            <a:r>
              <a:rPr lang="zh-CN" altLang="en-US"/>
              <a:t>4. Every two weeks a version of the code base is frozen into the release candi-</a:t>
            </a:r>
            <a:endParaRPr lang="zh-CN" altLang="en-US"/>
          </a:p>
          <a:p>
            <a:r>
              <a:rPr lang="zh-CN" altLang="en-US"/>
              <a:t>date. The release candidate goes into testing period by making it available to Facebook employees for internal use. During this period, feedback from employees helps fixing bugs manifesting at runtime.</a:t>
            </a:r>
            <a:endParaRPr lang="zh-CN" altLang="en-US"/>
          </a:p>
          <a:p>
            <a:r>
              <a:rPr lang="zh-CN" altLang="en-US"/>
              <a:t>5. After two weeks of internal use, the release candidate is deployed to Facebook users. First to a small fraction of users and, if it doesn’t raise any alert, it is finally deployed to all users.</a:t>
            </a:r>
            <a:endParaRPr lang="zh-CN" altLang="en-US"/>
          </a:p>
          <a:p>
            <a:r>
              <a:rPr lang="zh-CN" altLang="en-US"/>
              <a:t>During phase 2, regression tests are automatically run and before accepting any code change a reviewer requires that all the tests pass. Tests run asynchronously and the results are automatically available in the collaboration tool phabricator (http://phabricator.org) used for peer review.</a:t>
            </a:r>
            <a:endParaRPr lang="zh-CN" altLang="en-US"/>
          </a:p>
          <a:p>
            <a:r>
              <a:rPr lang="zh-CN" altLang="en-US"/>
              <a:t>INFER is run at phase 2. The process is completely automatic. Once the code is submitted for peer review, an analysis is run asynchronously in one of Facebook’s datacenters and results are reported on phabricator in the form of comments. INFER inserts comments on the lines of code where it detects a possible bug. Moreover, we have developed tools to navigate the error trace and make it easier for the developer to inspect the bug report. To provide useful commenting on bugs we had developed a bug hashing system to detect in different diffs, whether two different bugs are actually the same bugs or not.</a:t>
            </a:r>
            <a:endParaRPr lang="zh-CN" altLang="en-US"/>
          </a:p>
          <a:p>
            <a:r>
              <a:rPr lang="zh-CN" altLang="en-US"/>
              <a:t>Going forward a goal is to reduce the 2 week period in step 4. There will however still remain a period here with scope for analyses and are longer-running than a per-diff analysis should be.</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可参考</a:t>
            </a:r>
            <a:endParaRPr lang="zh-CN" altLang="en-US"/>
          </a:p>
          <a:p>
            <a:r>
              <a:rPr lang="zh-CN" altLang="en-US"/>
              <a:t>https://engineering.fb.com/web/dev-tools-scale-2017-recap/  Facebook Infer: Advanced Static Analysis at Speed and Scale 里面扣两张图出来</a:t>
            </a:r>
            <a:endParaRPr lang="zh-CN" altLang="en-US"/>
          </a:p>
          <a:p>
            <a:r>
              <a:rPr lang="zh-CN" altLang="en-US"/>
              <a:t>https://fbinfer.com/blog/</a:t>
            </a:r>
            <a:endParaRPr lang="zh-CN" altLang="en-US"/>
          </a:p>
          <a:p>
            <a:endParaRPr lang="zh-CN" altLang="en-US"/>
          </a:p>
          <a:p>
            <a:endParaRPr lang="zh-CN" altLang="en-US"/>
          </a:p>
          <a:p>
            <a:endParaRPr lang="zh-CN" altLang="en-US"/>
          </a:p>
          <a:p>
            <a:endParaRPr lang="zh-CN" altLang="en-US"/>
          </a:p>
          <a:p>
            <a:endParaRPr lang="zh-CN" altLang="en-US"/>
          </a:p>
          <a:p>
            <a:r>
              <a:rPr lang="zh-CN" altLang="en-US"/>
              <a:t>At a high-level, Facebook’s development process has the following phases:</a:t>
            </a:r>
            <a:endParaRPr lang="zh-CN" altLang="en-US"/>
          </a:p>
          <a:p>
            <a:r>
              <a:rPr lang="zh-CN" altLang="en-US"/>
              <a:t>1. The programmer develops a new feature or makes some change on the code- base (a.k.a. diff).</a:t>
            </a:r>
            <a:endParaRPr lang="zh-CN" altLang="en-US"/>
          </a:p>
          <a:p>
            <a:r>
              <a:rPr lang="zh-CN" altLang="en-US"/>
              <a:t>2. Via the source-control system, this diff goes to a phase of peer-reviews per- formed by other engineers. In this phase the author of the diff gets sugges- tions on improvement or requests for further changes from the peer reviewers.</a:t>
            </a:r>
            <a:endParaRPr lang="zh-CN" altLang="en-US"/>
          </a:p>
          <a:p>
            <a:endParaRPr lang="zh-CN" altLang="en-US"/>
          </a:p>
          <a:p>
            <a:r>
              <a:rPr lang="zh-CN" altLang="en-US"/>
              <a:t>Thus, the author and the peer reviewers start a loop of interactions aimed at making the code change robust and efficient as well as being understandable, readable and maintainable by others.</a:t>
            </a:r>
            <a:endParaRPr lang="zh-CN" altLang="en-US"/>
          </a:p>
          <a:p>
            <a:r>
              <a:rPr lang="zh-CN" altLang="en-US"/>
              <a:t>3. When the reviewers are satisfied, they “accept” the code change and the diff can be then pushed via the source-control system to the main code-base.</a:t>
            </a:r>
            <a:endParaRPr lang="zh-CN" altLang="en-US"/>
          </a:p>
          <a:p>
            <a:r>
              <a:rPr lang="zh-CN" altLang="en-US"/>
              <a:t>4. Every two weeks a version of the code base is frozen into the release candi-</a:t>
            </a:r>
            <a:endParaRPr lang="zh-CN" altLang="en-US"/>
          </a:p>
          <a:p>
            <a:r>
              <a:rPr lang="zh-CN" altLang="en-US"/>
              <a:t>date. The release candidate goes into testing period by making it available to Facebook employees for internal use. During this period, feedback from employees helps fixing bugs manifesting at runtime.</a:t>
            </a:r>
            <a:endParaRPr lang="zh-CN" altLang="en-US"/>
          </a:p>
          <a:p>
            <a:r>
              <a:rPr lang="zh-CN" altLang="en-US"/>
              <a:t>5. After two weeks of internal use, the release candidate is deployed to Facebook users. First to a small fraction of users and, if it doesn’t raise any alert, it is finally deployed to all users.</a:t>
            </a:r>
            <a:endParaRPr lang="zh-CN" altLang="en-US"/>
          </a:p>
          <a:p>
            <a:r>
              <a:rPr lang="zh-CN" altLang="en-US"/>
              <a:t>During phase 2, regression tests are automatically run and before accepting any code change a reviewer requires that all the tests pass. Tests run asynchronously and the results are automatically available in the collaboration tool phabricator (http://phabricator.org) used for peer review.</a:t>
            </a:r>
            <a:endParaRPr lang="zh-CN" altLang="en-US"/>
          </a:p>
          <a:p>
            <a:r>
              <a:rPr lang="zh-CN" altLang="en-US"/>
              <a:t>INFER is run at phase 2. The process is completely automatic. Once the code is submitted for peer review, an analysis is run asynchronously in one of Facebook’s datacenters and results are reported on phabricator in the form of comments. INFER inserts comments on the lines of code where it detects a possible bug. Moreover, we have developed tools to navigate the error trace and make it easier for the developer to inspect the bug report. To provide useful commenting on bugs we had developed a bug hashing system to detect in different diffs, whether two different bugs are actually the same bugs or not.</a:t>
            </a:r>
            <a:endParaRPr lang="zh-CN" altLang="en-US"/>
          </a:p>
          <a:p>
            <a:r>
              <a:rPr lang="zh-CN" altLang="en-US"/>
              <a:t>Going forward a goal is to reduce the 2 week period in step 4. There will however still remain a period here with scope for analyses and are longer-running than a per-diff analysis should be.</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日程页，建议有这样一页，做到高屋建瓴</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GB" altLang="zh-CN" dirty="0">
                <a:effectLst/>
                <a:sym typeface="+mn-ea"/>
              </a:rPr>
              <a:t>Facebook</a:t>
            </a:r>
            <a:r>
              <a:rPr lang="zh-CN" altLang="en-US" dirty="0">
                <a:effectLst/>
                <a:sym typeface="+mn-ea"/>
              </a:rPr>
              <a:t>发布了</a:t>
            </a:r>
            <a:r>
              <a:rPr lang="en-GB" altLang="zh-CN" u="sng" dirty="0">
                <a:effectLst/>
                <a:sym typeface="+mn-ea"/>
                <a:hlinkClick r:id="rId3"/>
              </a:rPr>
              <a:t>Jest</a:t>
            </a:r>
            <a:r>
              <a:rPr lang="zh-CN" altLang="en-GB" dirty="0">
                <a:effectLst/>
                <a:sym typeface="+mn-ea"/>
              </a:rPr>
              <a:t>，</a:t>
            </a:r>
            <a:r>
              <a:rPr lang="zh-CN" altLang="en-US" dirty="0">
                <a:effectLst/>
                <a:sym typeface="+mn-ea"/>
              </a:rPr>
              <a:t>这是一个基于</a:t>
            </a:r>
            <a:r>
              <a:rPr lang="en-GB" altLang="zh-CN" u="sng" dirty="0">
                <a:effectLst/>
                <a:sym typeface="+mn-ea"/>
                <a:hlinkClick r:id="rId4"/>
              </a:rPr>
              <a:t>Jasmine</a:t>
            </a:r>
            <a:r>
              <a:rPr lang="zh-CN" altLang="en-US" u="sng" dirty="0">
                <a:effectLst/>
                <a:sym typeface="+mn-ea"/>
                <a:hlinkClick r:id="rId4"/>
              </a:rPr>
              <a:t>的</a:t>
            </a:r>
            <a:r>
              <a:rPr lang="zh-CN" altLang="en-US" dirty="0">
                <a:effectLst/>
                <a:sym typeface="+mn-ea"/>
              </a:rPr>
              <a:t>开源</a:t>
            </a:r>
            <a:r>
              <a:rPr lang="en-GB" altLang="zh-CN" dirty="0">
                <a:effectLst/>
                <a:sym typeface="+mn-ea"/>
              </a:rPr>
              <a:t>JavaScript</a:t>
            </a:r>
            <a:r>
              <a:rPr lang="zh-CN" altLang="en-US" dirty="0">
                <a:effectLst/>
                <a:sym typeface="+mn-ea"/>
              </a:rPr>
              <a:t>单元测试工具。</a:t>
            </a:r>
            <a:r>
              <a:rPr lang="en-GB" altLang="zh-CN" dirty="0">
                <a:effectLst/>
                <a:sym typeface="+mn-ea"/>
              </a:rPr>
              <a:t>Jest</a:t>
            </a:r>
            <a:r>
              <a:rPr lang="zh-CN" altLang="en-US" dirty="0">
                <a:effectLst/>
                <a:sym typeface="+mn-ea"/>
              </a:rPr>
              <a:t>旨在使编写惯用的</a:t>
            </a:r>
            <a:r>
              <a:rPr lang="en-GB" altLang="zh-CN" dirty="0">
                <a:effectLst/>
                <a:sym typeface="+mn-ea"/>
              </a:rPr>
              <a:t>JavaScript</a:t>
            </a:r>
            <a:r>
              <a:rPr lang="zh-CN" altLang="en-US" dirty="0">
                <a:effectLst/>
                <a:sym typeface="+mn-ea"/>
              </a:rPr>
              <a:t>测试变得更快，更容易</a:t>
            </a:r>
            <a:endParaRPr lang="zh-CN" altLang="en-US" b="0" i="0" kern="1200" dirty="0">
              <a:solidFill>
                <a:schemeClr val="tx1"/>
              </a:solidFill>
              <a:effectLst/>
              <a:latin typeface="+mn-lt"/>
              <a:ea typeface="+mn-ea"/>
              <a:cs typeface="+mn-cs"/>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sym typeface="+mn-ea"/>
              </a:rPr>
              <a:t>Gatekeeper </a:t>
            </a:r>
            <a:r>
              <a:rPr lang="zh-CN" altLang="en-US" dirty="0">
                <a:effectLst/>
                <a:sym typeface="+mn-ea"/>
              </a:rPr>
              <a:t>、</a:t>
            </a:r>
            <a:r>
              <a:rPr lang="en-GB" altLang="zh-CN" dirty="0">
                <a:sym typeface="+mn-ea"/>
              </a:rPr>
              <a:t>Phabricator</a:t>
            </a:r>
            <a:r>
              <a:rPr lang="zh-CN" altLang="en-US" dirty="0">
                <a:sym typeface="+mn-ea"/>
              </a:rPr>
              <a:t>、</a:t>
            </a:r>
            <a:r>
              <a:rPr lang="en-GB" altLang="zh-CN" dirty="0" err="1">
                <a:sym typeface="+mn-ea"/>
              </a:rPr>
              <a:t>Perflab</a:t>
            </a:r>
            <a:r>
              <a:rPr lang="zh-CN" altLang="en-US" dirty="0">
                <a:sym typeface="+mn-ea"/>
              </a:rPr>
              <a:t>、</a:t>
            </a:r>
            <a:r>
              <a:rPr lang="en-GB" altLang="zh-CN" dirty="0">
                <a:sym typeface="+mn-ea"/>
              </a:rPr>
              <a:t>BitTorrent</a:t>
            </a:r>
            <a:r>
              <a:rPr lang="zh-CN" altLang="en-US" dirty="0">
                <a:sym typeface="+mn-ea"/>
              </a:rPr>
              <a:t>、</a:t>
            </a:r>
            <a:r>
              <a:rPr lang="en-GB" altLang="zh-CN" dirty="0">
                <a:sym typeface="+mn-ea"/>
              </a:rPr>
              <a:t>Claspin</a:t>
            </a:r>
            <a:r>
              <a:rPr lang="zh-CN" altLang="en-US" dirty="0">
                <a:sym typeface="+mn-ea"/>
              </a:rPr>
              <a:t>、</a:t>
            </a:r>
            <a:r>
              <a:rPr lang="en-GB" altLang="zh-CN" dirty="0" err="1">
                <a:effectLst/>
                <a:sym typeface="+mn-ea"/>
              </a:rPr>
              <a:t>fbconfig</a:t>
            </a:r>
            <a:r>
              <a:rPr lang="zh-CN" altLang="en-US" dirty="0">
                <a:effectLst/>
                <a:sym typeface="+mn-ea"/>
              </a:rPr>
              <a:t>、</a:t>
            </a:r>
            <a:r>
              <a:rPr lang="en-GB" altLang="zh-CN" dirty="0" err="1">
                <a:effectLst/>
                <a:sym typeface="+mn-ea"/>
              </a:rPr>
              <a:t>Zoncolan</a:t>
            </a:r>
            <a:endParaRPr lang="en-GB" altLang="zh-CN"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5"/>
              </a:rPr>
              <a:t>https://engineering.fb.com/security/zoncolan</a:t>
            </a:r>
            <a:r>
              <a:rPr lang="en-GB" altLang="zh-CN">
                <a:sym typeface="+mn-ea"/>
                <a:hlinkClick r:id="rId5"/>
              </a:rPr>
              <a:t>/</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GB" altLang="zh-CN" dirty="0">
                <a:effectLst/>
                <a:sym typeface="+mn-ea"/>
              </a:rPr>
              <a:t>Facebook</a:t>
            </a:r>
            <a:r>
              <a:rPr lang="zh-CN" altLang="en-US" dirty="0">
                <a:effectLst/>
                <a:sym typeface="+mn-ea"/>
              </a:rPr>
              <a:t>发布了</a:t>
            </a:r>
            <a:r>
              <a:rPr lang="en-GB" altLang="zh-CN" u="sng" dirty="0">
                <a:effectLst/>
                <a:sym typeface="+mn-ea"/>
                <a:hlinkClick r:id="rId3"/>
              </a:rPr>
              <a:t>Jest</a:t>
            </a:r>
            <a:r>
              <a:rPr lang="zh-CN" altLang="en-GB" dirty="0">
                <a:effectLst/>
                <a:sym typeface="+mn-ea"/>
              </a:rPr>
              <a:t>，</a:t>
            </a:r>
            <a:r>
              <a:rPr lang="zh-CN" altLang="en-US" dirty="0">
                <a:effectLst/>
                <a:sym typeface="+mn-ea"/>
              </a:rPr>
              <a:t>这是一个基于</a:t>
            </a:r>
            <a:r>
              <a:rPr lang="en-GB" altLang="zh-CN" u="sng" dirty="0">
                <a:effectLst/>
                <a:sym typeface="+mn-ea"/>
                <a:hlinkClick r:id="rId4"/>
              </a:rPr>
              <a:t>Jasmine</a:t>
            </a:r>
            <a:r>
              <a:rPr lang="zh-CN" altLang="en-US" u="sng" dirty="0">
                <a:effectLst/>
                <a:sym typeface="+mn-ea"/>
                <a:hlinkClick r:id="rId4"/>
              </a:rPr>
              <a:t>的</a:t>
            </a:r>
            <a:r>
              <a:rPr lang="zh-CN" altLang="en-US" dirty="0">
                <a:effectLst/>
                <a:sym typeface="+mn-ea"/>
              </a:rPr>
              <a:t>开源</a:t>
            </a:r>
            <a:r>
              <a:rPr lang="en-GB" altLang="zh-CN" dirty="0">
                <a:effectLst/>
                <a:sym typeface="+mn-ea"/>
              </a:rPr>
              <a:t>JavaScript</a:t>
            </a:r>
            <a:r>
              <a:rPr lang="zh-CN" altLang="en-US" dirty="0">
                <a:effectLst/>
                <a:sym typeface="+mn-ea"/>
              </a:rPr>
              <a:t>单元测试工具。</a:t>
            </a:r>
            <a:r>
              <a:rPr lang="en-GB" altLang="zh-CN" dirty="0">
                <a:effectLst/>
                <a:sym typeface="+mn-ea"/>
              </a:rPr>
              <a:t>Jest</a:t>
            </a:r>
            <a:r>
              <a:rPr lang="zh-CN" altLang="en-US" dirty="0">
                <a:effectLst/>
                <a:sym typeface="+mn-ea"/>
              </a:rPr>
              <a:t>旨在使编写惯用的</a:t>
            </a:r>
            <a:r>
              <a:rPr lang="en-GB" altLang="zh-CN" dirty="0">
                <a:effectLst/>
                <a:sym typeface="+mn-ea"/>
              </a:rPr>
              <a:t>JavaScript</a:t>
            </a:r>
            <a:r>
              <a:rPr lang="zh-CN" altLang="en-US" dirty="0">
                <a:effectLst/>
                <a:sym typeface="+mn-ea"/>
              </a:rPr>
              <a:t>测试变得更快，更容易</a:t>
            </a:r>
            <a:endParaRPr lang="zh-CN" altLang="en-US" b="0" i="0" kern="1200" dirty="0">
              <a:solidFill>
                <a:schemeClr val="tx1"/>
              </a:solidFill>
              <a:effectLst/>
              <a:latin typeface="+mn-lt"/>
              <a:ea typeface="+mn-ea"/>
              <a:cs typeface="+mn-cs"/>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sym typeface="+mn-ea"/>
              </a:rPr>
              <a:t>Gatekeeper </a:t>
            </a:r>
            <a:r>
              <a:rPr lang="zh-CN" altLang="en-US" dirty="0">
                <a:effectLst/>
                <a:sym typeface="+mn-ea"/>
              </a:rPr>
              <a:t>、</a:t>
            </a:r>
            <a:r>
              <a:rPr lang="en-GB" altLang="zh-CN" dirty="0">
                <a:sym typeface="+mn-ea"/>
              </a:rPr>
              <a:t>Phabricator</a:t>
            </a:r>
            <a:r>
              <a:rPr lang="zh-CN" altLang="en-US" dirty="0">
                <a:sym typeface="+mn-ea"/>
              </a:rPr>
              <a:t>、</a:t>
            </a:r>
            <a:r>
              <a:rPr lang="en-GB" altLang="zh-CN" dirty="0" err="1">
                <a:sym typeface="+mn-ea"/>
              </a:rPr>
              <a:t>Perflab</a:t>
            </a:r>
            <a:r>
              <a:rPr lang="zh-CN" altLang="en-US" dirty="0">
                <a:sym typeface="+mn-ea"/>
              </a:rPr>
              <a:t>、</a:t>
            </a:r>
            <a:r>
              <a:rPr lang="en-GB" altLang="zh-CN" dirty="0">
                <a:sym typeface="+mn-ea"/>
              </a:rPr>
              <a:t>BitTorrent</a:t>
            </a:r>
            <a:r>
              <a:rPr lang="zh-CN" altLang="en-US" dirty="0">
                <a:sym typeface="+mn-ea"/>
              </a:rPr>
              <a:t>、</a:t>
            </a:r>
            <a:r>
              <a:rPr lang="en-GB" altLang="zh-CN" dirty="0">
                <a:sym typeface="+mn-ea"/>
              </a:rPr>
              <a:t>Claspin</a:t>
            </a:r>
            <a:r>
              <a:rPr lang="zh-CN" altLang="en-US" dirty="0">
                <a:sym typeface="+mn-ea"/>
              </a:rPr>
              <a:t>、</a:t>
            </a:r>
            <a:r>
              <a:rPr lang="en-GB" altLang="zh-CN" dirty="0" err="1">
                <a:effectLst/>
                <a:sym typeface="+mn-ea"/>
              </a:rPr>
              <a:t>fbconfig</a:t>
            </a:r>
            <a:r>
              <a:rPr lang="zh-CN" altLang="en-US" dirty="0">
                <a:effectLst/>
                <a:sym typeface="+mn-ea"/>
              </a:rPr>
              <a:t>、</a:t>
            </a:r>
            <a:r>
              <a:rPr lang="en-GB" altLang="zh-CN" dirty="0" err="1">
                <a:effectLst/>
                <a:sym typeface="+mn-ea"/>
              </a:rPr>
              <a:t>Zoncolan</a:t>
            </a:r>
            <a:endParaRPr lang="en-GB" altLang="zh-CN"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5"/>
              </a:rPr>
              <a:t>https://engineering.fb.com/security/zoncolan</a:t>
            </a:r>
            <a:r>
              <a:rPr lang="en-GB" altLang="zh-CN">
                <a:sym typeface="+mn-ea"/>
                <a:hlinkClick r:id="rId5"/>
              </a:rPr>
              <a:t>/</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https://engineering.fb.com/developer-tools/sapienz-intelligent-automated-software-testing-at-scale/</a:t>
            </a:r>
            <a:endParaRPr lang="zh-CN" altLang="en-US"/>
          </a:p>
          <a:p>
            <a:endParaRPr lang="zh-CN" altLang="en-US"/>
          </a:p>
          <a:p>
            <a:r>
              <a:rPr lang="zh-CN" altLang="en-US"/>
              <a:t>https://zhuanlan.zhihu.com/p/50691681</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3"/>
              </a:rPr>
              <a:t>https://engineering.fb.com/security/zoncolan</a:t>
            </a:r>
            <a:r>
              <a:rPr lang="en-GB" altLang="zh-CN">
                <a:sym typeface="+mn-ea"/>
                <a:hlinkClick r:id="rId3"/>
              </a:rPr>
              <a:t>/</a:t>
            </a:r>
            <a:endParaRPr lang="en-GB" altLang="zh-CN">
              <a:sym typeface="+mn-ea"/>
              <a:hlinkClick r:id="rId3"/>
            </a:endParaRPr>
          </a:p>
          <a:p>
            <a:endParaRPr lang="zh-CN" altLang="en-US"/>
          </a:p>
          <a:p>
            <a:endParaRPr lang="zh-CN" altLang="en-US"/>
          </a:p>
          <a:p>
            <a:r>
              <a:rPr lang="zh-CN" altLang="en-US"/>
              <a:t>https://nuclide.io/docs/quick-start/getting-started/</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https://engineering.fb.com/web/rapid-release-at-massive-scale/</a:t>
            </a:r>
            <a:endParaRPr kumimoji="1" lang="zh-CN" altLang="en-US" dirty="0"/>
          </a:p>
          <a:p>
            <a:endParaRPr kumimoji="1" lang="zh-CN" altLang="en-US" dirty="0"/>
          </a:p>
          <a:p>
            <a:r>
              <a:rPr kumimoji="1" lang="zh-CN" altLang="en-US" dirty="0"/>
              <a:t>https://time.geekbang.org/column/article/131673</a:t>
            </a:r>
            <a:endParaRPr kumimoji="1" lang="zh-CN" altLang="en-US" dirty="0"/>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GB" altLang="zh-CN" dirty="0"/>
              <a:t>development-and-deployment-at-</a:t>
            </a:r>
            <a:r>
              <a:rPr lang="en-GB" altLang="zh-CN" dirty="0" err="1"/>
              <a:t>facebook.pdf</a:t>
            </a:r>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GB" altLang="zh-CN" dirty="0"/>
              <a:t>development-and-deployment-at-</a:t>
            </a:r>
            <a:r>
              <a:rPr lang="en-GB" altLang="zh-CN" dirty="0" err="1"/>
              <a:t>facebook.pdf</a:t>
            </a:r>
            <a:endParaRPr lang="en-GB" altLang="zh-CN" dirty="0"/>
          </a:p>
          <a:p>
            <a:endParaRPr lang="en-GB" altLang="zh-CN" dirty="0"/>
          </a:p>
          <a:p>
            <a:endParaRPr lang="en-GB" altLang="zh-CN" dirty="0"/>
          </a:p>
          <a:p>
            <a:endParaRPr lang="en-GB" altLang="zh-CN" dirty="0"/>
          </a:p>
          <a:p>
            <a:r>
              <a:rPr lang="en-GB" altLang="zh-CN" sz="1200" b="0" i="0" kern="1200" dirty="0">
                <a:solidFill>
                  <a:schemeClr val="tx1"/>
                </a:solidFill>
                <a:effectLst/>
                <a:latin typeface="+mn-lt"/>
                <a:ea typeface="+mn-ea"/>
                <a:cs typeface="+mn-cs"/>
              </a:rPr>
              <a:t>Kent Beck </a:t>
            </a:r>
            <a:r>
              <a:rPr lang="zh-CN" altLang="en-US" sz="1200" b="0" i="0" kern="1200" dirty="0">
                <a:solidFill>
                  <a:schemeClr val="tx1"/>
                </a:solidFill>
                <a:effectLst/>
                <a:latin typeface="+mn-lt"/>
                <a:ea typeface="+mn-ea"/>
                <a:cs typeface="+mn-cs"/>
              </a:rPr>
              <a:t>揭秘 </a:t>
            </a:r>
            <a:r>
              <a:rPr lang="en-GB" altLang="zh-CN" sz="1200" b="0" i="0" kern="1200" dirty="0">
                <a:solidFill>
                  <a:schemeClr val="tx1"/>
                </a:solidFill>
                <a:effectLst/>
                <a:latin typeface="+mn-lt"/>
                <a:ea typeface="+mn-ea"/>
                <a:cs typeface="+mn-cs"/>
              </a:rPr>
              <a:t>Facebook </a:t>
            </a:r>
            <a:r>
              <a:rPr lang="zh-CN" altLang="en-US" sz="1200" b="0" i="0" kern="1200" dirty="0">
                <a:solidFill>
                  <a:schemeClr val="tx1"/>
                </a:solidFill>
                <a:effectLst/>
                <a:latin typeface="+mn-lt"/>
                <a:ea typeface="+mn-ea"/>
                <a:cs typeface="+mn-cs"/>
              </a:rPr>
              <a:t>开发部署流程 </a:t>
            </a:r>
            <a:br>
              <a:rPr lang="zh-CN" altLang="en-US" dirty="0"/>
            </a:br>
            <a:r>
              <a:rPr lang="en-US" altLang="zh-CN" sz="1200" b="0" i="0" kern="1200" dirty="0">
                <a:solidFill>
                  <a:schemeClr val="tx1"/>
                </a:solidFill>
                <a:effectLst/>
                <a:latin typeface="+mn-lt"/>
                <a:ea typeface="+mn-ea"/>
                <a:cs typeface="+mn-cs"/>
              </a:rPr>
              <a:t>2013 </a:t>
            </a:r>
            <a:r>
              <a:rPr lang="zh-CN" altLang="en-US" sz="1200" b="0" i="0" kern="1200" dirty="0">
                <a:solidFill>
                  <a:schemeClr val="tx1"/>
                </a:solidFill>
                <a:effectLst/>
                <a:latin typeface="+mn-lt"/>
                <a:ea typeface="+mn-ea"/>
                <a:cs typeface="+mn-cs"/>
              </a:rPr>
              <a:t>年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月 </a:t>
            </a:r>
            <a:r>
              <a:rPr lang="en-US" altLang="zh-CN" sz="1200" b="0" i="0" kern="1200" dirty="0">
                <a:solidFill>
                  <a:schemeClr val="tx1"/>
                </a:solidFill>
                <a:effectLst/>
                <a:latin typeface="+mn-lt"/>
                <a:ea typeface="+mn-ea"/>
                <a:cs typeface="+mn-cs"/>
              </a:rPr>
              <a:t>21 </a:t>
            </a:r>
            <a:r>
              <a:rPr lang="zh-CN" altLang="en-US" sz="1200" b="0" i="0" kern="1200" dirty="0">
                <a:solidFill>
                  <a:schemeClr val="tx1"/>
                </a:solidFill>
                <a:effectLst/>
                <a:latin typeface="+mn-lt"/>
                <a:ea typeface="+mn-ea"/>
                <a:cs typeface="+mn-cs"/>
              </a:rPr>
              <a:t>日 </a:t>
            </a:r>
            <a:r>
              <a:rPr lang="en-US" altLang="zh-CN" sz="1200" b="0" i="0" kern="1200" dirty="0">
                <a:solidFill>
                  <a:schemeClr val="tx1"/>
                </a:solidFill>
                <a:effectLst/>
                <a:latin typeface="+mn-lt"/>
                <a:ea typeface="+mn-ea"/>
                <a:cs typeface="+mn-cs"/>
              </a:rPr>
              <a:t>09:05</a:t>
            </a:r>
            <a:endParaRPr lang="en-GB" altLang="zh-CN" dirty="0">
              <a:hlinkClick r:id="rId3"/>
            </a:endParaRPr>
          </a:p>
          <a:p>
            <a:r>
              <a:rPr lang="en-GB" altLang="zh-CN" dirty="0">
                <a:hlinkClick r:id="rId3"/>
              </a:rPr>
              <a:t>https://www.infoq.cn/article/2013/10/facebook-development-deployment</a:t>
            </a:r>
            <a:endParaRPr lang="en-GB" altLang="zh-CN" dirty="0"/>
          </a:p>
          <a:p>
            <a:endParaRPr lang="en-US" altLang="zh-CN" dirty="0"/>
          </a:p>
          <a:p>
            <a:r>
              <a:rPr lang="en-GB" altLang="zh-CN" dirty="0"/>
              <a:t>Facebook </a:t>
            </a:r>
            <a:r>
              <a:rPr lang="zh-CN" altLang="en-US" dirty="0"/>
              <a:t>是世界上最大的社交网站，有超过 </a:t>
            </a:r>
            <a:r>
              <a:rPr lang="en-US" altLang="zh-CN" dirty="0"/>
              <a:t>10 </a:t>
            </a:r>
            <a:r>
              <a:rPr lang="zh-CN" altLang="en-US" dirty="0"/>
              <a:t>亿用户每月至少要登录一次，他们每天要上传超过 </a:t>
            </a:r>
            <a:r>
              <a:rPr lang="en-US" altLang="zh-CN" dirty="0"/>
              <a:t>25 </a:t>
            </a:r>
            <a:r>
              <a:rPr lang="zh-CN" altLang="en-US" dirty="0"/>
              <a:t>亿内容，支持这样一个站点的运行，还要不断发布新的功能，</a:t>
            </a:r>
            <a:r>
              <a:rPr lang="en-GB" altLang="zh-CN" dirty="0"/>
              <a:t>Facebook </a:t>
            </a:r>
            <a:r>
              <a:rPr lang="zh-CN" altLang="en-US" dirty="0"/>
              <a:t>的工程师是如何做到这一切的？目前就职于 </a:t>
            </a:r>
            <a:r>
              <a:rPr lang="en-GB" altLang="zh-CN" dirty="0"/>
              <a:t>Facebook </a:t>
            </a:r>
            <a:r>
              <a:rPr lang="zh-CN" altLang="en-US" dirty="0"/>
              <a:t>的极限编程创始人 </a:t>
            </a:r>
            <a:r>
              <a:rPr lang="en-GB" altLang="zh-CN" dirty="0"/>
              <a:t>Kent Beck </a:t>
            </a:r>
            <a:r>
              <a:rPr lang="zh-CN" altLang="en-US" dirty="0"/>
              <a:t>在近期发表的一篇与别人合著的论文里向大家详细介绍了</a:t>
            </a:r>
            <a:r>
              <a:rPr lang="en-GB" altLang="zh-CN" dirty="0"/>
              <a:t>Facebook </a:t>
            </a:r>
            <a:r>
              <a:rPr lang="zh-CN" altLang="en-US" dirty="0"/>
              <a:t>的开发与部署流程。</a:t>
            </a:r>
            <a:endParaRPr lang="en-US" altLang="zh-CN" dirty="0"/>
          </a:p>
          <a:p>
            <a:endParaRPr lang="zh-CN" altLang="en-US" dirty="0"/>
          </a:p>
          <a:p>
            <a:r>
              <a:rPr lang="zh-CN" altLang="en-US" dirty="0"/>
              <a:t>显而易见，</a:t>
            </a:r>
            <a:r>
              <a:rPr lang="en-GB" altLang="zh-CN" dirty="0"/>
              <a:t>Facebook </a:t>
            </a:r>
            <a:r>
              <a:rPr lang="zh-CN" altLang="en-US" dirty="0"/>
              <a:t>的工程师们不会像传统软件行业那样使用瀑布模型进行开发，他们不断地开发新的功能，并迅速上线，让用户能够访问到这些新功能，这就是大家口中经常提到的持续部署（</a:t>
            </a:r>
            <a:r>
              <a:rPr lang="en-GB" altLang="zh-CN" dirty="0"/>
              <a:t>continuous deployment</a:t>
            </a:r>
            <a:r>
              <a:rPr lang="zh-CN" altLang="en-GB" dirty="0"/>
              <a:t>）。</a:t>
            </a:r>
            <a:r>
              <a:rPr lang="zh-CN" altLang="en-US" dirty="0"/>
              <a:t>在他们看来，</a:t>
            </a:r>
            <a:r>
              <a:rPr lang="en-GB" altLang="zh-CN" dirty="0"/>
              <a:t>Facebook </a:t>
            </a:r>
            <a:r>
              <a:rPr lang="zh-CN" altLang="en-US" dirty="0"/>
              <a:t>的开发永远没有到头的那一天，代码库在不停地增长着，目前已经有超过 </a:t>
            </a:r>
            <a:r>
              <a:rPr lang="en-US" altLang="zh-CN" dirty="0"/>
              <a:t>1000 </a:t>
            </a:r>
            <a:r>
              <a:rPr lang="zh-CN" altLang="en-US" dirty="0"/>
              <a:t>万行代码，其中 </a:t>
            </a:r>
            <a:r>
              <a:rPr lang="en-US" altLang="zh-CN" dirty="0"/>
              <a:t>850 </a:t>
            </a:r>
            <a:r>
              <a:rPr lang="zh-CN" altLang="en-US" dirty="0"/>
              <a:t>万是 </a:t>
            </a:r>
            <a:r>
              <a:rPr lang="en-GB" altLang="zh-CN" dirty="0"/>
              <a:t>PHP </a:t>
            </a:r>
            <a:r>
              <a:rPr lang="zh-CN" altLang="en-US" dirty="0"/>
              <a:t>代码，代码随时间呈现超线性增长的趋势。</a:t>
            </a:r>
            <a:endParaRPr lang="en-US" altLang="zh-CN" dirty="0"/>
          </a:p>
          <a:p>
            <a:endParaRPr lang="zh-CN" altLang="en-US" dirty="0"/>
          </a:p>
          <a:p>
            <a:endParaRPr lang="zh-CN" altLang="en-US" dirty="0"/>
          </a:p>
          <a:p>
            <a:r>
              <a:rPr lang="zh-CN" altLang="en-US" dirty="0"/>
              <a:t>在被纳入发布之前，代码已经经过了开发者的单元测试和 </a:t>
            </a:r>
            <a:r>
              <a:rPr lang="en-GB" altLang="zh-CN" dirty="0"/>
              <a:t>Code Review</a:t>
            </a:r>
            <a:r>
              <a:rPr lang="zh-CN" altLang="en-GB" dirty="0"/>
              <a:t>，</a:t>
            </a:r>
            <a:r>
              <a:rPr lang="zh-CN" altLang="en-US" dirty="0"/>
              <a:t>在 </a:t>
            </a:r>
            <a:r>
              <a:rPr lang="en-GB" altLang="zh-CN" dirty="0"/>
              <a:t>Facebook</a:t>
            </a:r>
            <a:r>
              <a:rPr lang="zh-CN" altLang="en-GB" dirty="0"/>
              <a:t>，</a:t>
            </a:r>
            <a:r>
              <a:rPr lang="en-GB" altLang="zh-CN" dirty="0"/>
              <a:t>Code Review </a:t>
            </a:r>
            <a:r>
              <a:rPr lang="zh-CN" altLang="en-US" dirty="0"/>
              <a:t>是非常重要的事情，他们使用名为 </a:t>
            </a:r>
            <a:r>
              <a:rPr lang="en-GB" altLang="zh-CN" dirty="0"/>
              <a:t>Phabricator </a:t>
            </a:r>
            <a:r>
              <a:rPr lang="zh-CN" altLang="en-US" dirty="0"/>
              <a:t>的工具进行 </a:t>
            </a:r>
            <a:r>
              <a:rPr lang="en-GB" altLang="zh-CN" dirty="0"/>
              <a:t>Code </a:t>
            </a:r>
            <a:r>
              <a:rPr lang="en-GB" altLang="zh-CN" dirty="0" err="1"/>
              <a:t>Reivew</a:t>
            </a:r>
            <a:r>
              <a:rPr lang="zh-CN" altLang="en-GB" dirty="0"/>
              <a:t>，</a:t>
            </a:r>
            <a:r>
              <a:rPr lang="zh-CN" altLang="en-US" dirty="0"/>
              <a:t>该工具是和代码版本管理整合在一起的。</a:t>
            </a:r>
            <a:endParaRPr lang="zh-CN" altLang="en-US" dirty="0"/>
          </a:p>
          <a:p>
            <a:endParaRPr lang="en-US" altLang="zh-CN" dirty="0"/>
          </a:p>
          <a:p>
            <a:r>
              <a:rPr lang="zh-CN" altLang="en-US" dirty="0"/>
              <a:t>在大量的自动化测试之外，每位员工在内部使用 </a:t>
            </a:r>
            <a:r>
              <a:rPr lang="en-GB" altLang="zh-CN" dirty="0"/>
              <a:t>Facebook </a:t>
            </a:r>
            <a:r>
              <a:rPr lang="zh-CN" altLang="en-US" dirty="0"/>
              <a:t>时也相当于进行了高密度的测试，每位员工都能报告自己发现的问题，写代码的人多了，代码增长的快了，相对而言，对代码进行测试的人也多了。</a:t>
            </a:r>
            <a:endParaRPr lang="en-US" altLang="zh-CN" dirty="0"/>
          </a:p>
          <a:p>
            <a:endParaRPr lang="zh-CN" altLang="en-US" dirty="0"/>
          </a:p>
          <a:p>
            <a:r>
              <a:rPr lang="zh-CN" altLang="en-US" dirty="0"/>
              <a:t>在性能方面，</a:t>
            </a:r>
            <a:r>
              <a:rPr lang="en-GB" altLang="zh-CN" dirty="0"/>
              <a:t>Facebook </a:t>
            </a:r>
            <a:r>
              <a:rPr lang="zh-CN" altLang="en-US" dirty="0"/>
              <a:t>使用 </a:t>
            </a:r>
            <a:r>
              <a:rPr lang="en-GB" altLang="zh-CN" dirty="0" err="1"/>
              <a:t>Perflab</a:t>
            </a:r>
            <a:r>
              <a:rPr lang="en-GB" altLang="zh-CN" dirty="0"/>
              <a:t> </a:t>
            </a:r>
            <a:r>
              <a:rPr lang="zh-CN" altLang="en-US" dirty="0"/>
              <a:t>对新老代码的性能进行对比，如果新的代码性能不理想，并且开发工程师无法及时修复，那么相关代码就会从本次发布中剔除出去，待问题修复后再进行发布。每个小的性能问题都是不容忽视的，因为小问题会很快累积起来，变成影响容量和性能的大问题，</a:t>
            </a:r>
            <a:r>
              <a:rPr lang="en-GB" altLang="zh-CN" dirty="0" err="1"/>
              <a:t>Perflab</a:t>
            </a:r>
            <a:r>
              <a:rPr lang="en-GB" altLang="zh-CN" dirty="0"/>
              <a:t> </a:t>
            </a:r>
            <a:r>
              <a:rPr lang="zh-CN" altLang="en-US" dirty="0"/>
              <a:t>能通过图表的形式直观地展现系统的性能。</a:t>
            </a:r>
            <a:endParaRPr lang="en-US" altLang="zh-CN" dirty="0"/>
          </a:p>
          <a:p>
            <a:endParaRPr lang="zh-CN" altLang="en-US" dirty="0"/>
          </a:p>
          <a:p>
            <a:r>
              <a:rPr lang="zh-CN" altLang="en-US" dirty="0"/>
              <a:t>像 </a:t>
            </a:r>
            <a:r>
              <a:rPr lang="en-GB" altLang="zh-CN" dirty="0"/>
              <a:t>Facebook </a:t>
            </a:r>
            <a:r>
              <a:rPr lang="zh-CN" altLang="en-US" dirty="0"/>
              <a:t>这样一个网站，每周发布自然是分阶段进行的，首先是 </a:t>
            </a:r>
            <a:r>
              <a:rPr lang="en-GB" altLang="zh-CN" dirty="0"/>
              <a:t>H1</a:t>
            </a:r>
            <a:r>
              <a:rPr lang="zh-CN" altLang="en-GB" dirty="0"/>
              <a:t>，</a:t>
            </a:r>
            <a:r>
              <a:rPr lang="zh-CN" altLang="en-US" dirty="0"/>
              <a:t>即部署到仅有内部访问的服务器上，进行最后的测试，很多公司也称其为“预发布”；随后是 </a:t>
            </a:r>
            <a:r>
              <a:rPr lang="en-GB" altLang="zh-CN" dirty="0"/>
              <a:t>H2</a:t>
            </a:r>
            <a:r>
              <a:rPr lang="zh-CN" altLang="en-GB" dirty="0"/>
              <a:t>，</a:t>
            </a:r>
            <a:r>
              <a:rPr lang="zh-CN" altLang="en-US" dirty="0"/>
              <a:t>部署到几千台服务器上，开放给一小部分用户；如果 </a:t>
            </a:r>
            <a:r>
              <a:rPr lang="en-GB" altLang="zh-CN" dirty="0"/>
              <a:t>H2 </a:t>
            </a:r>
            <a:r>
              <a:rPr lang="zh-CN" altLang="en-US" dirty="0"/>
              <a:t>阶段没有发现问题，则进入 </a:t>
            </a:r>
            <a:r>
              <a:rPr lang="en-GB" altLang="zh-CN" dirty="0"/>
              <a:t>H3</a:t>
            </a:r>
            <a:r>
              <a:rPr lang="zh-CN" altLang="en-GB" dirty="0"/>
              <a:t>，</a:t>
            </a:r>
            <a:r>
              <a:rPr lang="zh-CN" altLang="en-US" dirty="0"/>
              <a:t>部署到全部服务器上。</a:t>
            </a:r>
            <a:endParaRPr lang="en-US" altLang="zh-CN" dirty="0"/>
          </a:p>
          <a:p>
            <a:endParaRPr lang="zh-CN" altLang="en-US" dirty="0"/>
          </a:p>
          <a:p>
            <a:r>
              <a:rPr lang="zh-CN" altLang="en-US" dirty="0"/>
              <a:t>如果在这个过程中发现问题，工程师会立即进行修复，随后重新开始分阶段的部署。当然，也可以选择回滚代码，有两种回滚方式</a:t>
            </a:r>
            <a:r>
              <a:rPr lang="en-US" altLang="zh-CN" dirty="0"/>
              <a:t>——</a:t>
            </a:r>
            <a:r>
              <a:rPr lang="zh-CN" altLang="en-US" dirty="0"/>
              <a:t>常见的是回滚某个变更及其依赖的文件，另一种则是回滚整个二进制包。</a:t>
            </a:r>
            <a:endParaRPr lang="zh-CN" altLang="en-US" dirty="0"/>
          </a:p>
          <a:p>
            <a:endParaRPr lang="en-GB" altLang="zh-CN" dirty="0"/>
          </a:p>
          <a:p>
            <a:r>
              <a:rPr lang="en-GB" altLang="zh-CN" dirty="0"/>
              <a:t>Facebook </a:t>
            </a:r>
            <a:r>
              <a:rPr lang="zh-CN" altLang="en-US" dirty="0"/>
              <a:t>在四个不同的地理位置分布了大量的服务器，整个发布的包大约有 </a:t>
            </a:r>
            <a:r>
              <a:rPr lang="en-US" altLang="zh-CN" dirty="0"/>
              <a:t>1.5</a:t>
            </a:r>
            <a:r>
              <a:rPr lang="en-GB" altLang="zh-CN" dirty="0"/>
              <a:t>G</a:t>
            </a:r>
            <a:r>
              <a:rPr lang="zh-CN" altLang="en-GB" dirty="0"/>
              <a:t>，</a:t>
            </a:r>
            <a:r>
              <a:rPr lang="zh-CN" altLang="en-US" dirty="0"/>
              <a:t>一般需要 </a:t>
            </a:r>
            <a:r>
              <a:rPr lang="en-US" altLang="zh-CN" dirty="0"/>
              <a:t>20 </a:t>
            </a:r>
            <a:r>
              <a:rPr lang="zh-CN" altLang="en-US" dirty="0"/>
              <a:t>分钟来完成整个分发。为了实现这一点，分发过程中分发使用了 </a:t>
            </a:r>
            <a:r>
              <a:rPr lang="en-GB" altLang="zh-CN" dirty="0"/>
              <a:t>BitTorrent</a:t>
            </a:r>
            <a:r>
              <a:rPr lang="zh-CN" altLang="en-GB" dirty="0"/>
              <a:t>，</a:t>
            </a:r>
            <a:r>
              <a:rPr lang="zh-CN" altLang="en-US" dirty="0"/>
              <a:t>分发时也会考虑到机架和集群的亲缘性。自从 </a:t>
            </a:r>
            <a:r>
              <a:rPr lang="en-GB" altLang="zh-CN" dirty="0"/>
              <a:t>Twitter </a:t>
            </a:r>
            <a:r>
              <a:rPr lang="zh-CN" altLang="en-US" dirty="0"/>
              <a:t>开源了他们的基于 </a:t>
            </a:r>
            <a:r>
              <a:rPr lang="en-GB" altLang="zh-CN" dirty="0"/>
              <a:t>BitTorrent </a:t>
            </a:r>
            <a:r>
              <a:rPr lang="zh-CN" altLang="en-US" dirty="0"/>
              <a:t>的发布方案 </a:t>
            </a:r>
            <a:r>
              <a:rPr lang="en-GB" altLang="zh-CN" dirty="0"/>
              <a:t>Murder </a:t>
            </a:r>
            <a:r>
              <a:rPr lang="zh-CN" altLang="en-US" dirty="0"/>
              <a:t>后，通过 </a:t>
            </a:r>
            <a:r>
              <a:rPr lang="en-GB" altLang="zh-CN" dirty="0"/>
              <a:t>BitTorrent </a:t>
            </a:r>
            <a:r>
              <a:rPr lang="zh-CN" altLang="en-US" dirty="0"/>
              <a:t>进行发布已然成为了业内的标配。</a:t>
            </a:r>
            <a:endParaRPr lang="en-US" altLang="zh-CN" dirty="0"/>
          </a:p>
          <a:p>
            <a:endParaRPr lang="zh-CN" altLang="en-US" dirty="0"/>
          </a:p>
          <a:p>
            <a:r>
              <a:rPr lang="zh-CN" altLang="en-US" dirty="0"/>
              <a:t>在发布时，与变更相关的开发者必须在线，发布工程师会通过 </a:t>
            </a:r>
            <a:r>
              <a:rPr lang="en-GB" altLang="zh-CN" dirty="0"/>
              <a:t>IRC </a:t>
            </a:r>
            <a:r>
              <a:rPr lang="zh-CN" altLang="en-US" dirty="0"/>
              <a:t>机器人进行确认，如果人不在，那么他的变更会被回滚。这样保证了问题能够在上线之初就被快速发现并修复，当然，想在这么大的一个系统里及时发现一些问题有时也是很困难的，所以 </a:t>
            </a:r>
            <a:r>
              <a:rPr lang="en-GB" altLang="zh-CN" dirty="0"/>
              <a:t>Facebook </a:t>
            </a:r>
            <a:r>
              <a:rPr lang="zh-CN" altLang="en-US" dirty="0"/>
              <a:t>会结合内部工具 </a:t>
            </a:r>
            <a:r>
              <a:rPr lang="en-GB" altLang="zh-CN" dirty="0"/>
              <a:t>Claspin </a:t>
            </a:r>
            <a:r>
              <a:rPr lang="zh-CN" altLang="en-US" dirty="0"/>
              <a:t>和外部的信息源（比如 </a:t>
            </a:r>
            <a:r>
              <a:rPr lang="en-GB" altLang="zh-CN" dirty="0"/>
              <a:t>Twitter</a:t>
            </a:r>
            <a:r>
              <a:rPr lang="zh-CN" altLang="en-GB" dirty="0"/>
              <a:t>）</a:t>
            </a:r>
            <a:r>
              <a:rPr lang="zh-CN" altLang="en-US" dirty="0"/>
              <a:t>持续地监控系统的健康状态。</a:t>
            </a:r>
            <a:endParaRPr lang="en-US" altLang="zh-CN" dirty="0"/>
          </a:p>
          <a:p>
            <a:endParaRPr lang="zh-CN" altLang="en-US" dirty="0"/>
          </a:p>
          <a:p>
            <a:r>
              <a:rPr lang="zh-CN" altLang="en-US" dirty="0"/>
              <a:t>通过 </a:t>
            </a:r>
            <a:r>
              <a:rPr lang="en-GB" altLang="zh-CN" dirty="0"/>
              <a:t>Gatekeeper </a:t>
            </a:r>
            <a:r>
              <a:rPr lang="zh-CN" altLang="en-US" dirty="0"/>
              <a:t>系统，工程师们可以方便地控制多少用户能够访问特定的新功能，筛选的条件可以是地区，也可以是年龄，在遇到问题是也能迅速关闭某个功能的入口。在 </a:t>
            </a:r>
            <a:r>
              <a:rPr lang="en-GB" altLang="zh-CN" dirty="0"/>
              <a:t>Gatekeeper </a:t>
            </a:r>
            <a:r>
              <a:rPr lang="zh-CN" altLang="en-US" dirty="0"/>
              <a:t>的帮助下，工程师们能方便地进行 </a:t>
            </a:r>
            <a:r>
              <a:rPr lang="en-GB" altLang="zh-CN" dirty="0"/>
              <a:t>A/B </a:t>
            </a:r>
            <a:r>
              <a:rPr lang="zh-CN" altLang="en-US" dirty="0"/>
              <a:t>测试，藉此迅速收集用户的真实体验，对产品做出调整。不要忘了，在 </a:t>
            </a:r>
            <a:r>
              <a:rPr lang="en-GB" altLang="zh-CN" dirty="0"/>
              <a:t>Facebook</a:t>
            </a:r>
            <a:r>
              <a:rPr lang="zh-CN" altLang="en-GB" dirty="0"/>
              <a:t>，</a:t>
            </a:r>
            <a:r>
              <a:rPr lang="zh-CN" altLang="en-US" dirty="0"/>
              <a:t>是工程师来选择自己做什么的，那么工程师们肯定是选择把东西做出来，看看用户的反应，而不是坐在会议室里和一堆人开会去猜测用户想要什么。</a:t>
            </a:r>
            <a:endParaRPr lang="en-US" altLang="zh-CN" dirty="0"/>
          </a:p>
          <a:p>
            <a:endParaRPr lang="zh-CN" altLang="en-US" dirty="0"/>
          </a:p>
          <a:p>
            <a:r>
              <a:rPr lang="en-GB" altLang="zh-CN" dirty="0"/>
              <a:t>Kent Beck </a:t>
            </a:r>
            <a:r>
              <a:rPr lang="zh-CN" altLang="en-US" dirty="0"/>
              <a:t>在文中表示：</a:t>
            </a:r>
            <a:endParaRPr lang="zh-CN" altLang="en-US" dirty="0"/>
          </a:p>
          <a:p>
            <a:r>
              <a:rPr lang="zh-CN" altLang="en-US" dirty="0"/>
              <a:t>仅有方法论和工具是远远不够的，因为它们总是会被误用。所以，拥有鼓励个人责任感的企业文化是很重要的。</a:t>
            </a:r>
            <a:endParaRPr lang="zh-CN" altLang="en-US" dirty="0"/>
          </a:p>
          <a:p>
            <a:r>
              <a:rPr lang="zh-CN" altLang="en-US" dirty="0"/>
              <a:t>现在，</a:t>
            </a:r>
            <a:r>
              <a:rPr lang="en-GB" altLang="zh-CN" dirty="0"/>
              <a:t>Facebook </a:t>
            </a:r>
            <a:r>
              <a:rPr lang="zh-CN" altLang="en-US" dirty="0"/>
              <a:t>有大约 </a:t>
            </a:r>
            <a:r>
              <a:rPr lang="en-US" altLang="zh-CN" dirty="0"/>
              <a:t>1000 </a:t>
            </a:r>
            <a:r>
              <a:rPr lang="zh-CN" altLang="en-US" dirty="0"/>
              <a:t>名开发工程师，仅有 </a:t>
            </a:r>
            <a:r>
              <a:rPr lang="en-US" altLang="zh-CN" dirty="0"/>
              <a:t>3 </a:t>
            </a:r>
            <a:r>
              <a:rPr lang="zh-CN" altLang="en-US" dirty="0"/>
              <a:t>名发布工程师，没有独立的测试工程师。每位工程师都可以看到全部的代码，并且能提交补丁，或者提交详细的问题描述。工程师们需要自己编写详尽的单元测试，他们的代码还要通过所有的回归测试，并能支持后续的各种运维工作。</a:t>
            </a:r>
            <a:endParaRPr lang="en-US" altLang="zh-CN" dirty="0"/>
          </a:p>
          <a:p>
            <a:endParaRPr lang="zh-CN" altLang="en-US" dirty="0"/>
          </a:p>
          <a:p>
            <a:r>
              <a:rPr lang="zh-CN" altLang="en-US" dirty="0"/>
              <a:t>除了要对自己的代码负责，他们还要面对各种巨大的挑战，往往要针对多种解决方案进行大量试验。比如，当时为了解决 </a:t>
            </a:r>
            <a:r>
              <a:rPr lang="en-GB" altLang="zh-CN" dirty="0"/>
              <a:t>PHP </a:t>
            </a:r>
            <a:r>
              <a:rPr lang="zh-CN" altLang="en-US" dirty="0"/>
              <a:t>的性能问题，有 </a:t>
            </a:r>
            <a:r>
              <a:rPr lang="en-US" altLang="zh-CN" dirty="0"/>
              <a:t>3 </a:t>
            </a:r>
            <a:r>
              <a:rPr lang="zh-CN" altLang="en-US" dirty="0"/>
              <a:t>个不同的方案同时在进行开发，当某个方案的负责人发现另一个方案更好时，他们就会停下来；最后 </a:t>
            </a:r>
            <a:r>
              <a:rPr lang="en-GB" altLang="zh-CN" dirty="0"/>
              <a:t>HipHop </a:t>
            </a:r>
            <a:r>
              <a:rPr lang="zh-CN" altLang="en-US" dirty="0"/>
              <a:t>胜出了，但另两组人的精力也没白费，他们提供了重要的备份能力。</a:t>
            </a:r>
            <a:endParaRPr lang="zh-CN" altLang="en-US" dirty="0"/>
          </a:p>
          <a:p>
            <a:endParaRPr lang="zh-CN" altLang="en-US" dirty="0"/>
          </a:p>
          <a:p>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US" altLang="zh-CN" sz="700" dirty="0">
                <a:hlinkClick r:id="rId3"/>
              </a:rPr>
              <a:t>What is Continuous Deployment | Conti</a:t>
            </a:r>
            <a:r>
              <a:rPr lang="zh-CN" altLang="zh-CN" sz="700" dirty="0">
                <a:hlinkClick r:id="rId3"/>
              </a:rPr>
              <a:t>nuous Deployment vs Delivery | DevOps Tutorial | Edureka</a:t>
            </a:r>
            <a:endParaRPr lang="zh-CN" altLang="zh-CN" sz="700" dirty="0"/>
          </a:p>
          <a:p>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hlinkClick r:id="rId3"/>
              </a:rPr>
              <a:t>What is Continuous Deployment | Conti</a:t>
            </a:r>
            <a:r>
              <a:rPr lang="zh-CN" altLang="zh-CN" sz="1200" kern="1200" dirty="0">
                <a:solidFill>
                  <a:schemeClr val="tx1"/>
                </a:solidFill>
                <a:effectLst/>
                <a:latin typeface="+mn-lt"/>
                <a:ea typeface="+mn-ea"/>
                <a:cs typeface="+mn-cs"/>
                <a:hlinkClick r:id="rId3"/>
              </a:rPr>
              <a:t>nuous Deployment vs Delivery | DevOps Tutorial | Edureka</a:t>
            </a:r>
            <a:endParaRPr lang="zh-CN" altLang="zh-CN" sz="1200" kern="1200" dirty="0">
              <a:solidFill>
                <a:schemeClr val="tx1"/>
              </a:solidFill>
              <a:effectLst/>
              <a:latin typeface="+mn-lt"/>
              <a:ea typeface="+mn-ea"/>
              <a:cs typeface="+mn-cs"/>
            </a:endParaRPr>
          </a:p>
          <a:p>
            <a:endParaRPr lang="en-US" altLang="zh-CN" dirty="0"/>
          </a:p>
          <a:p>
            <a:endParaRPr lang="en-US" altLang="zh-CN" dirty="0"/>
          </a:p>
          <a:p>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The goal here is to increase visibility of changes from check-in to production, while at the same time:</a:t>
            </a:r>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Find and remove bottlenecks</a:t>
            </a:r>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Shorten the feedback loop</a:t>
            </a:r>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Automate as much as possible</a:t>
            </a:r>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Eliminate any error-prone manual processes</a:t>
            </a:r>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Optimize and visualize what's going on to improve the flow</a:t>
            </a:r>
            <a:endParaRPr lang="en-GB" altLang="zh-CN" sz="1200" b="0" i="0" kern="1200" dirty="0">
              <a:solidFill>
                <a:schemeClr val="tx1"/>
              </a:solidFill>
              <a:effectLst/>
              <a:latin typeface="+mn-lt"/>
              <a:ea typeface="+mn-ea"/>
              <a:cs typeface="+mn-cs"/>
            </a:endParaRPr>
          </a:p>
          <a:p>
            <a:endParaRPr lang="en-GB" altLang="zh-CN" sz="1200" b="0" i="0" kern="1200" dirty="0">
              <a:solidFill>
                <a:schemeClr val="tx1"/>
              </a:solidFill>
              <a:effectLst/>
              <a:latin typeface="+mn-lt"/>
              <a:ea typeface="+mn-ea"/>
              <a:cs typeface="+mn-cs"/>
            </a:endParaRPr>
          </a:p>
          <a:p>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Almost anything. At the head end, as part of continuous integration side, unit tests are an expected component. But the pipeline consists of much more than unit tests, including:</a:t>
            </a:r>
            <a:endParaRPr lang="en-GB" altLang="zh-CN" sz="1200" b="0" i="0" kern="1200" dirty="0">
              <a:solidFill>
                <a:schemeClr val="tx1"/>
              </a:solidFill>
              <a:effectLst/>
              <a:latin typeface="+mn-lt"/>
              <a:ea typeface="+mn-ea"/>
              <a:cs typeface="+mn-cs"/>
            </a:endParaRPr>
          </a:p>
          <a:p>
            <a:br>
              <a:rPr lang="en-GB" altLang="zh-CN" sz="1200" b="0" i="0" kern="1200" dirty="0">
                <a:solidFill>
                  <a:schemeClr val="tx1"/>
                </a:solidFill>
                <a:effectLst/>
                <a:latin typeface="+mn-lt"/>
                <a:ea typeface="+mn-ea"/>
                <a:cs typeface="+mn-cs"/>
              </a:rPr>
            </a:br>
            <a:endParaRPr lang="en-GB" altLang="zh-CN" sz="1200" b="0" i="0" kern="1200" dirty="0">
              <a:solidFill>
                <a:schemeClr val="tx1"/>
              </a:solidFill>
              <a:effectLst/>
              <a:latin typeface="+mn-lt"/>
              <a:ea typeface="+mn-ea"/>
              <a:cs typeface="+mn-cs"/>
            </a:endParaRPr>
          </a:p>
          <a:p>
            <a:endParaRPr lang="en-GB" altLang="zh-CN" sz="1200" b="0" i="0" kern="1200" dirty="0">
              <a:solidFill>
                <a:schemeClr val="tx1"/>
              </a:solidFill>
              <a:effectLst/>
              <a:latin typeface="+mn-lt"/>
              <a:ea typeface="+mn-ea"/>
              <a:cs typeface="+mn-cs"/>
            </a:endParaRPr>
          </a:p>
          <a:p>
            <a:endParaRPr lang="en-GB" altLang="zh-CN" dirty="0"/>
          </a:p>
          <a:p>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fontAlgn="base"/>
            <a:r>
              <a:rPr lang="en-GB" altLang="zh-CN" dirty="0">
                <a:hlinkClick r:id="rId3"/>
              </a:rPr>
              <a:t>https://www.atlassian.com/zh/continuous-delivery/principles/continuous-integration-vs-delivery-vs-deployment</a:t>
            </a:r>
            <a:endParaRPr lang="en-GB" altLang="zh-CN" sz="1200" b="0" i="0" kern="1200" dirty="0">
              <a:solidFill>
                <a:schemeClr val="tx1"/>
              </a:solidFill>
              <a:effectLst/>
              <a:latin typeface="+mn-lt"/>
              <a:ea typeface="+mn-ea"/>
              <a:cs typeface="+mn-cs"/>
            </a:endParaRPr>
          </a:p>
          <a:p>
            <a:pPr fontAlgn="base"/>
            <a:endParaRPr lang="en-GB" altLang="zh-CN" sz="1200" b="0" i="0" kern="1200" dirty="0">
              <a:solidFill>
                <a:schemeClr val="tx1"/>
              </a:solidFill>
              <a:effectLst/>
              <a:latin typeface="+mn-lt"/>
              <a:ea typeface="+mn-ea"/>
              <a:cs typeface="+mn-cs"/>
            </a:endParaRPr>
          </a:p>
          <a:p>
            <a:pPr fontAlgn="base"/>
            <a:r>
              <a:rPr lang="en-GB" altLang="zh-CN" sz="1200" b="0" i="0" kern="1200" dirty="0">
                <a:solidFill>
                  <a:schemeClr val="tx1"/>
                </a:solidFill>
                <a:effectLst/>
                <a:latin typeface="+mn-lt"/>
                <a:ea typeface="+mn-ea"/>
                <a:cs typeface="+mn-cs"/>
              </a:rPr>
              <a:t>To put it simply continuous integration is part of both continuous delivery and continuous deployment. And continuous deployment is like continuous delivery, except that releases happen automatically.</a:t>
            </a:r>
            <a:endParaRPr lang="en-GB" altLang="zh-CN" sz="1200" b="0" i="0" kern="1200" dirty="0">
              <a:solidFill>
                <a:schemeClr val="tx1"/>
              </a:solidFill>
              <a:effectLst/>
              <a:latin typeface="+mn-lt"/>
              <a:ea typeface="+mn-ea"/>
              <a:cs typeface="+mn-cs"/>
            </a:endParaRPr>
          </a:p>
          <a:p>
            <a:br>
              <a:rPr lang="en-GB" altLang="zh-CN" dirty="0"/>
            </a:br>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b="1" kern="1200" dirty="0">
                <a:solidFill>
                  <a:schemeClr val="tx1"/>
                </a:solidFill>
                <a:effectLst/>
                <a:latin typeface="+mn-lt"/>
                <a:ea typeface="+mn-ea"/>
                <a:cs typeface="+mn-cs"/>
              </a:rPr>
              <a:t>Continuous Deployment of Mobile Software at Facebook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持续部署是软件工程实践将许多小的增量软件更新部署到更新准备就绪后立即进行生产</a:t>
            </a:r>
            <a:endParaRPr lang="zh-CN" altLang="en-US" sz="1200" b="0" i="0" kern="1200" dirty="0">
              <a:solidFill>
                <a:schemeClr val="tx1"/>
              </a:solidFill>
              <a:effectLst/>
              <a:latin typeface="+mn-lt"/>
              <a:ea typeface="+mn-ea"/>
              <a:cs typeface="+mn-cs"/>
            </a:endParaRPr>
          </a:p>
          <a:p>
            <a:endParaRPr lang="en-GB" altLang="zh-CN" dirty="0">
              <a:hlinkClick r:id="rId3"/>
            </a:endParaRPr>
          </a:p>
          <a:p>
            <a:r>
              <a:rPr lang="en-GB" altLang="zh-CN" sz="1200" b="0" i="0" kern="1200" dirty="0" err="1">
                <a:solidFill>
                  <a:schemeClr val="tx1"/>
                </a:solidFill>
                <a:effectLst/>
                <a:latin typeface="+mn-lt"/>
                <a:ea typeface="+mn-ea"/>
                <a:cs typeface="+mn-cs"/>
              </a:rPr>
              <a:t>i</a:t>
            </a:r>
            <a:r>
              <a:rPr lang="zh-CN" altLang="en-GB"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风险较低，原因是规模较小，重大变化；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GB" altLang="zh-CN" sz="1200" b="0" i="0" kern="1200" dirty="0">
                <a:solidFill>
                  <a:schemeClr val="tx1"/>
                </a:solidFill>
                <a:effectLst/>
                <a:latin typeface="+mn-lt"/>
                <a:ea typeface="+mn-ea"/>
                <a:cs typeface="+mn-cs"/>
              </a:rPr>
              <a:t>ii</a:t>
            </a:r>
            <a:r>
              <a:rPr lang="zh-CN" altLang="en-GB"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来自最终用户的更快速反馈，</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GB" altLang="zh-CN" sz="1200" b="0" i="0" kern="1200" dirty="0">
                <a:solidFill>
                  <a:schemeClr val="tx1"/>
                </a:solidFill>
                <a:effectLst/>
                <a:latin typeface="+mn-lt"/>
                <a:ea typeface="+mn-ea"/>
                <a:cs typeface="+mn-cs"/>
              </a:rPr>
              <a:t>iii</a:t>
            </a:r>
            <a:r>
              <a:rPr lang="zh-CN" altLang="en-GB"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提高对威胁做出更快反应的能力</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例如安全漏洞</a:t>
            </a:r>
            <a:endParaRPr lang="zh-CN" altLang="en-US" sz="1200" b="0" i="0" kern="1200" dirty="0">
              <a:solidFill>
                <a:schemeClr val="tx1"/>
              </a:solidFill>
              <a:effectLst/>
              <a:latin typeface="+mn-lt"/>
              <a:ea typeface="+mn-ea"/>
              <a:cs typeface="+mn-cs"/>
            </a:endParaRPr>
          </a:p>
          <a:p>
            <a:endParaRPr lang="en-GB" altLang="zh-CN" dirty="0">
              <a:hlinkClick r:id="rId3"/>
            </a:endParaRPr>
          </a:p>
          <a:p>
            <a:endParaRPr lang="en-GB" altLang="zh-CN" dirty="0">
              <a:hlinkClick r:id="rId3"/>
            </a:endParaRPr>
          </a:p>
          <a:p>
            <a:r>
              <a:rPr lang="en-GB" altLang="zh-CN" dirty="0">
                <a:hlinkClick r:id="rId3"/>
              </a:rPr>
              <a:t>https://www.infoq.com/articles/cd-adages/</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重要要点</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通过连续部署，开发人员将每一个计划的功能都当作实验，从而使一些已部署的功能失效。</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在生产期间更改代码的成本可能非常便宜。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将代码部署到生产中并不一定意味着客户可以立即使用面向用户的功能。</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GB" altLang="zh-CN" dirty="0">
                <a:hlinkClick r:id="rId3"/>
              </a:rPr>
              <a:t>https://www.atlassian.com/zh/continuous-delivery/continuous-deployment</a:t>
            </a:r>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dirty="0"/>
              <a:t>Kent Beck </a:t>
            </a:r>
            <a:r>
              <a:rPr lang="zh-CN" altLang="en-US" sz="700" dirty="0"/>
              <a:t>揭秘 </a:t>
            </a:r>
            <a:r>
              <a:rPr lang="en-GB" altLang="zh-CN" sz="700" dirty="0"/>
              <a:t>Facebook </a:t>
            </a:r>
            <a:r>
              <a:rPr lang="zh-CN" altLang="en-US" sz="700" dirty="0"/>
              <a:t>开发部署流程 </a:t>
            </a:r>
            <a:br>
              <a:rPr lang="zh-CN" altLang="en-US" dirty="0"/>
            </a:br>
            <a:r>
              <a:rPr lang="en-US" altLang="zh-CN" sz="700" dirty="0"/>
              <a:t>2013 </a:t>
            </a:r>
            <a:r>
              <a:rPr lang="zh-CN" altLang="en-US" sz="700" dirty="0"/>
              <a:t>年 </a:t>
            </a:r>
            <a:r>
              <a:rPr lang="en-US" altLang="zh-CN" sz="700" dirty="0"/>
              <a:t>10 </a:t>
            </a:r>
            <a:r>
              <a:rPr lang="zh-CN" altLang="en-US" sz="700" dirty="0"/>
              <a:t>月 </a:t>
            </a:r>
            <a:r>
              <a:rPr lang="en-US" altLang="zh-CN" sz="700" dirty="0"/>
              <a:t>21 </a:t>
            </a:r>
            <a:r>
              <a:rPr lang="zh-CN" altLang="en-US" sz="700" dirty="0"/>
              <a:t>日 </a:t>
            </a:r>
            <a:r>
              <a:rPr lang="en-US" altLang="zh-CN" sz="700" dirty="0"/>
              <a:t>09:05</a:t>
            </a:r>
            <a:endParaRPr lang="en-GB" altLang="zh-CN" dirty="0">
              <a:hlinkClick r:id="rId3"/>
            </a:endParaRPr>
          </a:p>
          <a:p>
            <a:r>
              <a:rPr lang="en-GB" altLang="zh-CN" dirty="0">
                <a:hlinkClick r:id="rId3"/>
              </a:rPr>
              <a:t>https://www.infoq.cn/article/2013/10/facebook-development-deployment</a:t>
            </a:r>
            <a:endParaRPr lang="en-GB" altLang="zh-CN" dirty="0"/>
          </a:p>
          <a:p>
            <a:endParaRPr lang="en-US" altLang="zh-CN" dirty="0"/>
          </a:p>
          <a:p>
            <a:r>
              <a:rPr lang="en-GB" altLang="zh-CN" dirty="0"/>
              <a:t>Facebook </a:t>
            </a:r>
            <a:r>
              <a:rPr lang="zh-CN" altLang="en-US" dirty="0"/>
              <a:t>是世界上最大的社交网站，有超过 </a:t>
            </a:r>
            <a:r>
              <a:rPr lang="en-US" altLang="zh-CN" dirty="0"/>
              <a:t>10 </a:t>
            </a:r>
            <a:r>
              <a:rPr lang="zh-CN" altLang="en-US" dirty="0"/>
              <a:t>亿用户每月至少要登录一次，他们每天要上传超过 </a:t>
            </a:r>
            <a:r>
              <a:rPr lang="en-US" altLang="zh-CN" dirty="0"/>
              <a:t>25 </a:t>
            </a:r>
            <a:r>
              <a:rPr lang="zh-CN" altLang="en-US" dirty="0"/>
              <a:t>亿内容，支持这样一个站点的运行，还要不断发布新的功能，</a:t>
            </a:r>
            <a:r>
              <a:rPr lang="en-GB" altLang="zh-CN" dirty="0"/>
              <a:t>Facebook </a:t>
            </a:r>
            <a:r>
              <a:rPr lang="zh-CN" altLang="en-US" dirty="0"/>
              <a:t>的工程师是如何做到这一切的？目前就职于 </a:t>
            </a:r>
            <a:r>
              <a:rPr lang="en-GB" altLang="zh-CN" dirty="0"/>
              <a:t>Facebook </a:t>
            </a:r>
            <a:r>
              <a:rPr lang="zh-CN" altLang="en-US" dirty="0"/>
              <a:t>的极限编程创始人 </a:t>
            </a:r>
            <a:r>
              <a:rPr lang="en-GB" altLang="zh-CN" dirty="0"/>
              <a:t>Kent Beck </a:t>
            </a:r>
            <a:r>
              <a:rPr lang="zh-CN" altLang="en-US" dirty="0"/>
              <a:t>在近期发表的一篇与别人合著的论文里向大家详细介绍了</a:t>
            </a:r>
            <a:r>
              <a:rPr lang="en-GB" altLang="zh-CN" dirty="0"/>
              <a:t>Facebook </a:t>
            </a:r>
            <a:r>
              <a:rPr lang="zh-CN" altLang="en-US" dirty="0"/>
              <a:t>的开发与部署流程。</a:t>
            </a:r>
            <a:endParaRPr lang="en-US" altLang="zh-CN" dirty="0"/>
          </a:p>
          <a:p>
            <a:endParaRPr lang="zh-CN" altLang="en-US" dirty="0"/>
          </a:p>
          <a:p>
            <a:r>
              <a:rPr lang="zh-CN" altLang="en-US" dirty="0"/>
              <a:t>显而易见，</a:t>
            </a:r>
            <a:r>
              <a:rPr lang="en-GB" altLang="zh-CN" dirty="0"/>
              <a:t>Facebook </a:t>
            </a:r>
            <a:r>
              <a:rPr lang="zh-CN" altLang="en-US" dirty="0"/>
              <a:t>的工程师们不会像传统软件行业那样使用瀑布模型进行开发，他们不断地开发新的功能，并迅速上线，让用户能够访问到这些新功能，这就是大家口中经常提到的持续部署（</a:t>
            </a:r>
            <a:r>
              <a:rPr lang="en-GB" altLang="zh-CN" dirty="0"/>
              <a:t>continuous deployment</a:t>
            </a:r>
            <a:r>
              <a:rPr lang="zh-CN" altLang="en-GB" dirty="0"/>
              <a:t>）。</a:t>
            </a:r>
            <a:r>
              <a:rPr lang="zh-CN" altLang="en-US" dirty="0"/>
              <a:t>在他们看来，</a:t>
            </a:r>
            <a:r>
              <a:rPr lang="en-GB" altLang="zh-CN" dirty="0"/>
              <a:t>Facebook </a:t>
            </a:r>
            <a:r>
              <a:rPr lang="zh-CN" altLang="en-US" dirty="0"/>
              <a:t>的开发永远没有到头的那一天，代码库在不停地增长着，目前已经有超过 </a:t>
            </a:r>
            <a:r>
              <a:rPr lang="en-US" altLang="zh-CN" dirty="0"/>
              <a:t>1000 </a:t>
            </a:r>
            <a:r>
              <a:rPr lang="zh-CN" altLang="en-US" dirty="0"/>
              <a:t>万行代码，其中 </a:t>
            </a:r>
            <a:r>
              <a:rPr lang="en-US" altLang="zh-CN" dirty="0"/>
              <a:t>850 </a:t>
            </a:r>
            <a:r>
              <a:rPr lang="zh-CN" altLang="en-US" dirty="0"/>
              <a:t>万是 </a:t>
            </a:r>
            <a:r>
              <a:rPr lang="en-GB" altLang="zh-CN" dirty="0"/>
              <a:t>PHP </a:t>
            </a:r>
            <a:r>
              <a:rPr lang="zh-CN" altLang="en-US" dirty="0"/>
              <a:t>代码，代码随时间呈现超线性增长的趋势。</a:t>
            </a:r>
            <a:endParaRPr lang="en-US" altLang="zh-CN" dirty="0"/>
          </a:p>
          <a:p>
            <a:endParaRPr lang="zh-CN" altLang="en-US" dirty="0"/>
          </a:p>
          <a:p>
            <a:endParaRPr lang="zh-CN" altLang="en-US" dirty="0"/>
          </a:p>
          <a:p>
            <a:r>
              <a:rPr lang="zh-CN" altLang="en-US" dirty="0"/>
              <a:t>在被纳入发布之前，代码已经经过了开发者的单元测试和 </a:t>
            </a:r>
            <a:r>
              <a:rPr lang="en-GB" altLang="zh-CN" dirty="0"/>
              <a:t>Code Review</a:t>
            </a:r>
            <a:r>
              <a:rPr lang="zh-CN" altLang="en-GB" dirty="0"/>
              <a:t>，</a:t>
            </a:r>
            <a:r>
              <a:rPr lang="zh-CN" altLang="en-US" dirty="0"/>
              <a:t>在 </a:t>
            </a:r>
            <a:r>
              <a:rPr lang="en-GB" altLang="zh-CN" dirty="0"/>
              <a:t>Facebook</a:t>
            </a:r>
            <a:r>
              <a:rPr lang="zh-CN" altLang="en-GB" dirty="0"/>
              <a:t>，</a:t>
            </a:r>
            <a:r>
              <a:rPr lang="en-GB" altLang="zh-CN" dirty="0"/>
              <a:t>Code Review </a:t>
            </a:r>
            <a:r>
              <a:rPr lang="zh-CN" altLang="en-US" dirty="0"/>
              <a:t>是非常重要的事情，他们使用名为 </a:t>
            </a:r>
            <a:r>
              <a:rPr lang="en-GB" altLang="zh-CN" dirty="0"/>
              <a:t>Phabricator </a:t>
            </a:r>
            <a:r>
              <a:rPr lang="zh-CN" altLang="en-US" dirty="0"/>
              <a:t>的工具进行 </a:t>
            </a:r>
            <a:r>
              <a:rPr lang="en-GB" altLang="zh-CN" dirty="0"/>
              <a:t>Code </a:t>
            </a:r>
            <a:r>
              <a:rPr lang="en-GB" altLang="zh-CN" dirty="0" err="1"/>
              <a:t>Reivew</a:t>
            </a:r>
            <a:r>
              <a:rPr lang="zh-CN" altLang="en-GB" dirty="0"/>
              <a:t>，</a:t>
            </a:r>
            <a:r>
              <a:rPr lang="zh-CN" altLang="en-US" dirty="0"/>
              <a:t>该工具是和代码版本管理整合在一起的。</a:t>
            </a:r>
            <a:endParaRPr lang="zh-CN" altLang="en-US" dirty="0"/>
          </a:p>
          <a:p>
            <a:endParaRPr lang="en-US" altLang="zh-CN" dirty="0"/>
          </a:p>
          <a:p>
            <a:r>
              <a:rPr lang="zh-CN" altLang="en-US" dirty="0"/>
              <a:t>在大量的自动化测试之外，每位员工在内部使用 </a:t>
            </a:r>
            <a:r>
              <a:rPr lang="en-GB" altLang="zh-CN" dirty="0"/>
              <a:t>Facebook </a:t>
            </a:r>
            <a:r>
              <a:rPr lang="zh-CN" altLang="en-US" dirty="0"/>
              <a:t>时也相当于进行了高密度的测试，每位员工都能报告自己发现的问题，写代码的人多了，代码增长的快了，相对而言，对代码进行测试的人也多了。</a:t>
            </a:r>
            <a:endParaRPr lang="en-US" altLang="zh-CN" dirty="0"/>
          </a:p>
          <a:p>
            <a:endParaRPr lang="zh-CN" altLang="en-US" dirty="0"/>
          </a:p>
          <a:p>
            <a:r>
              <a:rPr lang="zh-CN" altLang="en-US" dirty="0"/>
              <a:t>在性能方面，</a:t>
            </a:r>
            <a:r>
              <a:rPr lang="en-GB" altLang="zh-CN" dirty="0"/>
              <a:t>Facebook </a:t>
            </a:r>
            <a:r>
              <a:rPr lang="zh-CN" altLang="en-US" dirty="0"/>
              <a:t>使用 </a:t>
            </a:r>
            <a:r>
              <a:rPr lang="en-GB" altLang="zh-CN" dirty="0" err="1"/>
              <a:t>Perflab</a:t>
            </a:r>
            <a:r>
              <a:rPr lang="en-GB" altLang="zh-CN" dirty="0"/>
              <a:t> </a:t>
            </a:r>
            <a:r>
              <a:rPr lang="zh-CN" altLang="en-US" dirty="0"/>
              <a:t>对新老代码的性能进行对比，如果新的代码性能不理想，并且开发工程师无法及时修复，那么相关代码就会从本次发布中剔除出去，待问题修复后再进行发布。每个小的性能问题都是不容忽视的，因为小问题会很快累积起来，变成影响容量和性能的大问题，</a:t>
            </a:r>
            <a:r>
              <a:rPr lang="en-GB" altLang="zh-CN" dirty="0" err="1"/>
              <a:t>Perflab</a:t>
            </a:r>
            <a:r>
              <a:rPr lang="en-GB" altLang="zh-CN" dirty="0"/>
              <a:t> </a:t>
            </a:r>
            <a:r>
              <a:rPr lang="zh-CN" altLang="en-US" dirty="0"/>
              <a:t>能通过图表的形式直观地展现系统的性能。</a:t>
            </a:r>
            <a:endParaRPr lang="en-US" altLang="zh-CN" dirty="0"/>
          </a:p>
          <a:p>
            <a:endParaRPr lang="zh-CN" altLang="en-US" dirty="0"/>
          </a:p>
          <a:p>
            <a:r>
              <a:rPr lang="zh-CN" altLang="en-US" dirty="0"/>
              <a:t>像 </a:t>
            </a:r>
            <a:r>
              <a:rPr lang="en-GB" altLang="zh-CN" dirty="0"/>
              <a:t>Facebook </a:t>
            </a:r>
            <a:r>
              <a:rPr lang="zh-CN" altLang="en-US" dirty="0"/>
              <a:t>这样一个网站，每周发布自然是分阶段进行的，首先是 </a:t>
            </a:r>
            <a:r>
              <a:rPr lang="en-GB" altLang="zh-CN" dirty="0"/>
              <a:t>H1</a:t>
            </a:r>
            <a:r>
              <a:rPr lang="zh-CN" altLang="en-GB" dirty="0"/>
              <a:t>，</a:t>
            </a:r>
            <a:r>
              <a:rPr lang="zh-CN" altLang="en-US" dirty="0"/>
              <a:t>即部署到仅有内部访问的服务器上，进行最后的测试，很多公司也称其为“预发布”；随后是 </a:t>
            </a:r>
            <a:r>
              <a:rPr lang="en-GB" altLang="zh-CN" dirty="0"/>
              <a:t>H2</a:t>
            </a:r>
            <a:r>
              <a:rPr lang="zh-CN" altLang="en-GB" dirty="0"/>
              <a:t>，</a:t>
            </a:r>
            <a:r>
              <a:rPr lang="zh-CN" altLang="en-US" dirty="0"/>
              <a:t>部署到几千台服务器上，开放给一小部分用户；如果 </a:t>
            </a:r>
            <a:r>
              <a:rPr lang="en-GB" altLang="zh-CN" dirty="0"/>
              <a:t>H2 </a:t>
            </a:r>
            <a:r>
              <a:rPr lang="zh-CN" altLang="en-US" dirty="0"/>
              <a:t>阶段没有发现问题，则进入 </a:t>
            </a:r>
            <a:r>
              <a:rPr lang="en-GB" altLang="zh-CN" dirty="0"/>
              <a:t>H3</a:t>
            </a:r>
            <a:r>
              <a:rPr lang="zh-CN" altLang="en-GB" dirty="0"/>
              <a:t>，</a:t>
            </a:r>
            <a:r>
              <a:rPr lang="zh-CN" altLang="en-US" dirty="0"/>
              <a:t>部署到全部服务器上。</a:t>
            </a:r>
            <a:endParaRPr lang="en-US" altLang="zh-CN" dirty="0"/>
          </a:p>
          <a:p>
            <a:endParaRPr lang="zh-CN" altLang="en-US" dirty="0"/>
          </a:p>
          <a:p>
            <a:r>
              <a:rPr lang="zh-CN" altLang="en-US" dirty="0"/>
              <a:t>如果在这个过程中发现问题，工程师会立即进行修复，随后重新开始分阶段的部署。当然，也可以选择回滚代码，有两种回滚方式</a:t>
            </a:r>
            <a:r>
              <a:rPr lang="en-US" altLang="zh-CN" dirty="0"/>
              <a:t>——</a:t>
            </a:r>
            <a:r>
              <a:rPr lang="zh-CN" altLang="en-US" dirty="0"/>
              <a:t>常见的是回滚某个变更及其依赖的文件，另一种则是回滚整个二进制包。</a:t>
            </a:r>
            <a:endParaRPr lang="zh-CN" altLang="en-US" dirty="0"/>
          </a:p>
          <a:p>
            <a:endParaRPr lang="en-GB" altLang="zh-CN" dirty="0"/>
          </a:p>
          <a:p>
            <a:r>
              <a:rPr lang="en-GB" altLang="zh-CN" dirty="0"/>
              <a:t>Facebook </a:t>
            </a:r>
            <a:r>
              <a:rPr lang="zh-CN" altLang="en-US" dirty="0"/>
              <a:t>在四个不同的地理位置分布了大量的服务器，整个发布的包大约有 </a:t>
            </a:r>
            <a:r>
              <a:rPr lang="en-US" altLang="zh-CN" dirty="0"/>
              <a:t>1.5</a:t>
            </a:r>
            <a:r>
              <a:rPr lang="en-GB" altLang="zh-CN" dirty="0"/>
              <a:t>G</a:t>
            </a:r>
            <a:r>
              <a:rPr lang="zh-CN" altLang="en-GB" dirty="0"/>
              <a:t>，</a:t>
            </a:r>
            <a:r>
              <a:rPr lang="zh-CN" altLang="en-US" dirty="0"/>
              <a:t>一般需要 </a:t>
            </a:r>
            <a:r>
              <a:rPr lang="en-US" altLang="zh-CN" dirty="0"/>
              <a:t>20 </a:t>
            </a:r>
            <a:r>
              <a:rPr lang="zh-CN" altLang="en-US" dirty="0"/>
              <a:t>分钟来完成整个分发。为了实现这一点，分发过程中分发使用了 </a:t>
            </a:r>
            <a:r>
              <a:rPr lang="en-GB" altLang="zh-CN" dirty="0"/>
              <a:t>BitTorrent</a:t>
            </a:r>
            <a:r>
              <a:rPr lang="zh-CN" altLang="en-GB" dirty="0"/>
              <a:t>，</a:t>
            </a:r>
            <a:r>
              <a:rPr lang="zh-CN" altLang="en-US" dirty="0"/>
              <a:t>分发时也会考虑到机架和集群的亲缘性。自从 </a:t>
            </a:r>
            <a:r>
              <a:rPr lang="en-GB" altLang="zh-CN" dirty="0"/>
              <a:t>Twitter </a:t>
            </a:r>
            <a:r>
              <a:rPr lang="zh-CN" altLang="en-US" dirty="0"/>
              <a:t>开源了他们的基于 </a:t>
            </a:r>
            <a:r>
              <a:rPr lang="en-GB" altLang="zh-CN" dirty="0"/>
              <a:t>BitTorrent </a:t>
            </a:r>
            <a:r>
              <a:rPr lang="zh-CN" altLang="en-US" dirty="0"/>
              <a:t>的发布方案 </a:t>
            </a:r>
            <a:r>
              <a:rPr lang="en-GB" altLang="zh-CN" dirty="0"/>
              <a:t>Murder </a:t>
            </a:r>
            <a:r>
              <a:rPr lang="zh-CN" altLang="en-US" dirty="0"/>
              <a:t>后，通过 </a:t>
            </a:r>
            <a:r>
              <a:rPr lang="en-GB" altLang="zh-CN" dirty="0"/>
              <a:t>BitTorrent </a:t>
            </a:r>
            <a:r>
              <a:rPr lang="zh-CN" altLang="en-US" dirty="0"/>
              <a:t>进行发布已然成为了业内的标配。</a:t>
            </a:r>
            <a:endParaRPr lang="en-US" altLang="zh-CN" dirty="0"/>
          </a:p>
          <a:p>
            <a:endParaRPr lang="zh-CN" altLang="en-US" dirty="0"/>
          </a:p>
          <a:p>
            <a:r>
              <a:rPr lang="zh-CN" altLang="en-US" dirty="0"/>
              <a:t>在发布时，与变更相关的开发者必须在线，发布工程师会通过 </a:t>
            </a:r>
            <a:r>
              <a:rPr lang="en-GB" altLang="zh-CN" dirty="0"/>
              <a:t>IRC </a:t>
            </a:r>
            <a:r>
              <a:rPr lang="zh-CN" altLang="en-US" dirty="0"/>
              <a:t>机器人进行确认，如果人不在，那么他的变更会被回滚。这样保证了问题能够在上线之初就被快速发现并修复，当然，想在这么大的一个系统里及时发现一些问题有时也是很困难的，所以 </a:t>
            </a:r>
            <a:r>
              <a:rPr lang="en-GB" altLang="zh-CN" dirty="0"/>
              <a:t>Facebook </a:t>
            </a:r>
            <a:r>
              <a:rPr lang="zh-CN" altLang="en-US" dirty="0"/>
              <a:t>会结合内部工具 </a:t>
            </a:r>
            <a:r>
              <a:rPr lang="en-GB" altLang="zh-CN" dirty="0"/>
              <a:t>Claspin </a:t>
            </a:r>
            <a:r>
              <a:rPr lang="zh-CN" altLang="en-US" dirty="0"/>
              <a:t>和外部的信息源（比如 </a:t>
            </a:r>
            <a:r>
              <a:rPr lang="en-GB" altLang="zh-CN" dirty="0"/>
              <a:t>Twitter</a:t>
            </a:r>
            <a:r>
              <a:rPr lang="zh-CN" altLang="en-GB" dirty="0"/>
              <a:t>）</a:t>
            </a:r>
            <a:r>
              <a:rPr lang="zh-CN" altLang="en-US" dirty="0"/>
              <a:t>持续地监控系统的健康状态。</a:t>
            </a:r>
            <a:endParaRPr lang="en-US" altLang="zh-CN" dirty="0"/>
          </a:p>
          <a:p>
            <a:endParaRPr lang="zh-CN" altLang="en-US" dirty="0"/>
          </a:p>
          <a:p>
            <a:r>
              <a:rPr lang="zh-CN" altLang="en-US" dirty="0"/>
              <a:t>通过 </a:t>
            </a:r>
            <a:r>
              <a:rPr lang="en-GB" altLang="zh-CN" dirty="0"/>
              <a:t>Gatekeeper </a:t>
            </a:r>
            <a:r>
              <a:rPr lang="zh-CN" altLang="en-US" dirty="0"/>
              <a:t>系统，工程师们可以方便地控制多少用户能够访问特定的新功能，筛选的条件可以是地区，也可以是年龄，在遇到问题是也能迅速关闭某个功能的入口。在 </a:t>
            </a:r>
            <a:r>
              <a:rPr lang="en-GB" altLang="zh-CN" dirty="0"/>
              <a:t>Gatekeeper </a:t>
            </a:r>
            <a:r>
              <a:rPr lang="zh-CN" altLang="en-US" dirty="0"/>
              <a:t>的帮助下，工程师们能方便地进行 </a:t>
            </a:r>
            <a:r>
              <a:rPr lang="en-GB" altLang="zh-CN" dirty="0"/>
              <a:t>A/B </a:t>
            </a:r>
            <a:r>
              <a:rPr lang="zh-CN" altLang="en-US" dirty="0"/>
              <a:t>测试，藉此迅速收集用户的真实体验，对产品做出调整。不要忘了，在 </a:t>
            </a:r>
            <a:r>
              <a:rPr lang="en-GB" altLang="zh-CN" dirty="0"/>
              <a:t>Facebook</a:t>
            </a:r>
            <a:r>
              <a:rPr lang="zh-CN" altLang="en-GB" dirty="0"/>
              <a:t>，</a:t>
            </a:r>
            <a:r>
              <a:rPr lang="zh-CN" altLang="en-US" dirty="0"/>
              <a:t>是工程师来选择自己做什么的，那么工程师们肯定是选择把东西做出来，看看用户的反应，而不是坐在会议室里和一堆人开会去猜测用户想要什么。</a:t>
            </a:r>
            <a:endParaRPr lang="en-US" altLang="zh-CN" dirty="0"/>
          </a:p>
          <a:p>
            <a:endParaRPr lang="zh-CN" altLang="en-US" dirty="0"/>
          </a:p>
          <a:p>
            <a:r>
              <a:rPr lang="en-GB" altLang="zh-CN" dirty="0"/>
              <a:t>Kent Beck </a:t>
            </a:r>
            <a:r>
              <a:rPr lang="zh-CN" altLang="en-US" dirty="0"/>
              <a:t>在文中表示：</a:t>
            </a:r>
            <a:endParaRPr lang="zh-CN" altLang="en-US" dirty="0"/>
          </a:p>
          <a:p>
            <a:r>
              <a:rPr lang="zh-CN" altLang="en-US" dirty="0"/>
              <a:t>仅有方法论和工具是远远不够的，因为它们总是会被误用。所以，拥有鼓励个人责任感的企业文化是很重要的。</a:t>
            </a:r>
            <a:endParaRPr lang="zh-CN" altLang="en-US" dirty="0"/>
          </a:p>
          <a:p>
            <a:r>
              <a:rPr lang="zh-CN" altLang="en-US" dirty="0"/>
              <a:t>现在，</a:t>
            </a:r>
            <a:r>
              <a:rPr lang="en-GB" altLang="zh-CN" dirty="0"/>
              <a:t>Facebook </a:t>
            </a:r>
            <a:r>
              <a:rPr lang="zh-CN" altLang="en-US" dirty="0"/>
              <a:t>有大约 </a:t>
            </a:r>
            <a:r>
              <a:rPr lang="en-US" altLang="zh-CN" dirty="0"/>
              <a:t>1000 </a:t>
            </a:r>
            <a:r>
              <a:rPr lang="zh-CN" altLang="en-US" dirty="0"/>
              <a:t>名开发工程师，仅有 </a:t>
            </a:r>
            <a:r>
              <a:rPr lang="en-US" altLang="zh-CN" dirty="0"/>
              <a:t>3 </a:t>
            </a:r>
            <a:r>
              <a:rPr lang="zh-CN" altLang="en-US" dirty="0"/>
              <a:t>名发布工程师，没有独立的测试工程师。每位工程师都可以看到全部的代码，并且能提交补丁，或者提交详细的问题描述。工程师们需要自己编写详尽的单元测试，他们的代码还要通过所有的回归测试，并能支持后续的各种运维工作。</a:t>
            </a:r>
            <a:endParaRPr lang="en-US" altLang="zh-CN" dirty="0"/>
          </a:p>
          <a:p>
            <a:endParaRPr lang="zh-CN" altLang="en-US" dirty="0"/>
          </a:p>
          <a:p>
            <a:r>
              <a:rPr lang="zh-CN" altLang="en-US" dirty="0"/>
              <a:t>除了要对自己的代码负责，他们还要面对各种巨大的挑战，往往要针对多种解决方案进行大量试验。比如，当时为了解决 </a:t>
            </a:r>
            <a:r>
              <a:rPr lang="en-GB" altLang="zh-CN" dirty="0"/>
              <a:t>PHP </a:t>
            </a:r>
            <a:r>
              <a:rPr lang="zh-CN" altLang="en-US" dirty="0"/>
              <a:t>的性能问题，有 </a:t>
            </a:r>
            <a:r>
              <a:rPr lang="en-US" altLang="zh-CN" dirty="0"/>
              <a:t>3 </a:t>
            </a:r>
            <a:r>
              <a:rPr lang="zh-CN" altLang="en-US" dirty="0"/>
              <a:t>个不同的方案同时在进行开发，当某个方案的负责人发现另一个方案更好时，他们就会停下来；最后 </a:t>
            </a:r>
            <a:r>
              <a:rPr lang="en-GB" altLang="zh-CN" dirty="0"/>
              <a:t>HipHop </a:t>
            </a:r>
            <a:r>
              <a:rPr lang="zh-CN" altLang="en-US" dirty="0"/>
              <a:t>胜出了，但另两组人的精力也没白费，他们提供了重要的备份能力。</a:t>
            </a:r>
            <a:endParaRPr lang="zh-CN" altLang="en-US" dirty="0"/>
          </a:p>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是如何做大规模代码部署的  </a:t>
            </a:r>
            <a:r>
              <a:rPr lang="zh-CN" altLang="en-US" sz="700" dirty="0"/>
              <a:t> </a:t>
            </a:r>
            <a:r>
              <a:rPr lang="en-US" altLang="zh-CN" sz="700" dirty="0"/>
              <a:t>2018-06-25</a:t>
            </a:r>
            <a:endParaRPr lang="en-GB" altLang="zh-CN" dirty="0">
              <a:hlinkClick r:id="rId3"/>
            </a:endParaRPr>
          </a:p>
          <a:p>
            <a:pPr defTabSz="501650">
              <a:defRPr/>
            </a:pPr>
            <a:r>
              <a:rPr lang="en-GB" altLang="zh-CN" dirty="0">
                <a:hlinkClick r:id="rId3"/>
              </a:rPr>
              <a:t>https://zhuanlan.zhihu.com/p/38475238</a:t>
            </a:r>
            <a:endParaRPr lang="en-GB" altLang="zh-CN" dirty="0"/>
          </a:p>
          <a:p>
            <a:pPr defTabSz="501650">
              <a:defRPr/>
            </a:pPr>
            <a:endParaRPr lang="en-US" altLang="zh-CN" dirty="0"/>
          </a:p>
          <a:p>
            <a:r>
              <a:rPr lang="zh-CN" altLang="en-US" dirty="0">
                <a:effectLst/>
              </a:rPr>
              <a:t>多年来，我们使用简单的主程序发布分支策略每天部署三次代码到 </a:t>
            </a:r>
            <a:r>
              <a:rPr lang="en-GB" altLang="zh-CN" dirty="0">
                <a:effectLst/>
              </a:rPr>
              <a:t>Facebook </a:t>
            </a:r>
            <a:r>
              <a:rPr lang="zh-CN" altLang="en-US" dirty="0">
                <a:effectLst/>
              </a:rPr>
              <a:t>前端。工程师们会从主干分支中选择一些通过了一系列自动化测试的代码变更推送到每天的发布分支上（这个过程也叫做“</a:t>
            </a:r>
            <a:r>
              <a:rPr lang="en-GB" altLang="zh-CN" dirty="0">
                <a:effectLst/>
              </a:rPr>
              <a:t>cherry-picking”</a:t>
            </a:r>
            <a:r>
              <a:rPr lang="zh-CN" altLang="en-GB" dirty="0">
                <a:effectLst/>
              </a:rPr>
              <a:t>）。</a:t>
            </a:r>
            <a:r>
              <a:rPr lang="zh-CN" altLang="en-US" dirty="0">
                <a:effectLst/>
              </a:rPr>
              <a:t>总的来说，我们每天选择的变更（</a:t>
            </a:r>
            <a:r>
              <a:rPr lang="en-GB" altLang="zh-CN" dirty="0">
                <a:effectLst/>
              </a:rPr>
              <a:t>cherry-picks</a:t>
            </a:r>
            <a:r>
              <a:rPr lang="zh-CN" altLang="en-GB" dirty="0">
                <a:effectLst/>
              </a:rPr>
              <a:t>）</a:t>
            </a:r>
            <a:r>
              <a:rPr lang="zh-CN" altLang="en-US" dirty="0">
                <a:effectLst/>
              </a:rPr>
              <a:t>数量为 </a:t>
            </a:r>
            <a:r>
              <a:rPr lang="en-US" altLang="zh-CN" dirty="0">
                <a:effectLst/>
              </a:rPr>
              <a:t>500 </a:t>
            </a:r>
            <a:r>
              <a:rPr lang="zh-CN" altLang="en-US" dirty="0">
                <a:effectLst/>
              </a:rPr>
              <a:t>到 </a:t>
            </a:r>
            <a:r>
              <a:rPr lang="en-US" altLang="zh-CN" dirty="0">
                <a:effectLst/>
              </a:rPr>
              <a:t>700</a:t>
            </a:r>
            <a:r>
              <a:rPr lang="zh-CN" altLang="en-US" dirty="0">
                <a:effectLst/>
              </a:rPr>
              <a:t>。剩下的没有被 </a:t>
            </a:r>
            <a:r>
              <a:rPr lang="en-GB" altLang="zh-CN" dirty="0">
                <a:effectLst/>
              </a:rPr>
              <a:t>cherry-picked </a:t>
            </a:r>
            <a:r>
              <a:rPr lang="zh-CN" altLang="en-US" dirty="0">
                <a:effectLst/>
              </a:rPr>
              <a:t>的变更就推入到每周的发布分支中。</a:t>
            </a:r>
            <a:endParaRPr lang="zh-CN" altLang="en-US" dirty="0">
              <a:effectLst/>
            </a:endParaRPr>
          </a:p>
          <a:p>
            <a:br>
              <a:rPr lang="zh-CN" altLang="en-US" dirty="0">
                <a:effectLst/>
              </a:rPr>
            </a:br>
            <a:endParaRPr lang="en-US" altLang="zh-CN" dirty="0"/>
          </a:p>
          <a:p>
            <a:pPr defTabSz="501650">
              <a:defRPr/>
            </a:pPr>
            <a:r>
              <a:rPr lang="zh-CN" altLang="en-US" dirty="0"/>
              <a:t>但是为了保证网站的稳定运行，并非是工程师将代码推送到 </a:t>
            </a:r>
            <a:r>
              <a:rPr lang="en-GB" altLang="zh-CN" dirty="0"/>
              <a:t>SVN </a:t>
            </a:r>
            <a:r>
              <a:rPr lang="zh-CN" altLang="en-US" dirty="0"/>
              <a:t>上，认为可以上线，代码就能发布上线的。</a:t>
            </a:r>
            <a:r>
              <a:rPr lang="en-GB"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GB" altLang="zh-CN" dirty="0"/>
              <a:t>SVN </a:t>
            </a:r>
            <a:r>
              <a:rPr lang="zh-CN" altLang="en-US" dirty="0"/>
              <a:t>上，随后会进行大量的自动测试，其中包含很多针对正确性和性能的回归测试，这个版本会成为 </a:t>
            </a:r>
            <a:r>
              <a:rPr lang="en-GB" altLang="zh-CN" dirty="0"/>
              <a:t>Facebook </a:t>
            </a:r>
            <a:r>
              <a:rPr lang="zh-CN" altLang="en-US" dirty="0"/>
              <a:t>员工内部使用的默认版本，正式的发布通常被安排在周二下午。</a:t>
            </a:r>
            <a:endParaRPr lang="en-US" altLang="zh-CN" dirty="0"/>
          </a:p>
          <a:p>
            <a:pPr defTabSz="501650">
              <a:defRPr/>
            </a:pPr>
            <a:endParaRPr lang="en-US" altLang="zh-CN" dirty="0"/>
          </a:p>
          <a:p>
            <a:r>
              <a:rPr lang="zh-CN" altLang="en-US" dirty="0"/>
              <a:t>在 </a:t>
            </a:r>
            <a:r>
              <a:rPr lang="en-GB" altLang="zh-CN" dirty="0"/>
              <a:t>Facebook</a:t>
            </a:r>
            <a:r>
              <a:rPr lang="zh-CN" altLang="en-GB" dirty="0"/>
              <a:t>，</a:t>
            </a:r>
            <a:r>
              <a:rPr lang="zh-CN" altLang="en-US" dirty="0"/>
              <a:t>所有前端工程师都工作在同一个稳定的分支上，这也能加快开发速度，因为省去了繁琐的分支合并过程。在日常开发中，每个人都用 </a:t>
            </a:r>
            <a:r>
              <a:rPr lang="en-GB" altLang="zh-CN" dirty="0"/>
              <a:t>git </a:t>
            </a:r>
            <a:r>
              <a:rPr lang="zh-CN" altLang="en-US" dirty="0"/>
              <a:t>在本地进行开发，当代码就绪之后，就会将它推送到 </a:t>
            </a:r>
            <a:r>
              <a:rPr lang="en-GB" altLang="zh-CN" dirty="0"/>
              <a:t>SVN </a:t>
            </a:r>
            <a:r>
              <a:rPr lang="zh-CN" altLang="en-US" dirty="0"/>
              <a:t>上（之所以是 </a:t>
            </a:r>
            <a:r>
              <a:rPr lang="en-GB" altLang="zh-CN" dirty="0"/>
              <a:t>SVN</a:t>
            </a:r>
            <a:r>
              <a:rPr lang="zh-CN" altLang="en-GB" dirty="0"/>
              <a:t>，</a:t>
            </a:r>
            <a:r>
              <a:rPr lang="zh-CN" altLang="en-US" dirty="0"/>
              <a:t>这是出于历史原因），这样就很自然地区分开了开发中的代码和可以上线的代码。</a:t>
            </a:r>
            <a:endParaRPr lang="en-US" altLang="zh-CN" dirty="0"/>
          </a:p>
          <a:p>
            <a:endParaRPr lang="zh-CN" altLang="en-US" dirty="0"/>
          </a:p>
          <a:p>
            <a:r>
              <a:rPr lang="zh-CN" altLang="en-US" dirty="0"/>
              <a:t>但是为了保证网站的稳定运行，并非是工程师将代码推送到 </a:t>
            </a:r>
            <a:r>
              <a:rPr lang="en-GB" altLang="zh-CN" dirty="0"/>
              <a:t>SVN </a:t>
            </a:r>
            <a:r>
              <a:rPr lang="zh-CN" altLang="en-US" dirty="0"/>
              <a:t>上，认为可以上线，代码就能发布上线的。</a:t>
            </a:r>
            <a:r>
              <a:rPr lang="en-GB"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GB" altLang="zh-CN" dirty="0"/>
              <a:t>SVN </a:t>
            </a:r>
            <a:r>
              <a:rPr lang="zh-CN" altLang="en-US" dirty="0"/>
              <a:t>上，随后会进行大量的自动测试，其中包含很多针对正确性和性能的回归测试，这个版本会成为 </a:t>
            </a:r>
            <a:r>
              <a:rPr lang="en-GB" altLang="zh-CN" dirty="0"/>
              <a:t>Facebook </a:t>
            </a:r>
            <a:r>
              <a:rPr lang="zh-CN" altLang="en-US" dirty="0"/>
              <a:t>员工内部使用的默认版本，正式的发布通常被安排在周二下午。</a:t>
            </a:r>
            <a:endParaRPr lang="en-US" altLang="zh-CN" dirty="0"/>
          </a:p>
          <a:p>
            <a:endParaRPr lang="zh-CN" altLang="en-US" dirty="0"/>
          </a:p>
          <a:p>
            <a:r>
              <a:rPr lang="zh-CN" altLang="en-US" dirty="0"/>
              <a:t>发布工程师会为每个工程师的历史表现打分，内部称为“</a:t>
            </a:r>
            <a:r>
              <a:rPr lang="en-GB" altLang="zh-CN" dirty="0"/>
              <a:t>Push Karma”</a:t>
            </a:r>
            <a:r>
              <a:rPr lang="zh-CN" altLang="en-GB" dirty="0"/>
              <a:t>，</a:t>
            </a:r>
            <a:r>
              <a:rPr lang="zh-CN" altLang="en-US" dirty="0"/>
              <a:t>比如那些代码经常出问题的人，分数就会相对较低，他们的代码自然也会受到更多的“关照”。这样做的目的是控制发布的风险，而非对某人做出评判，因此这个分数是保密的。除此之外，越是大的变更，或者在 </a:t>
            </a:r>
            <a:r>
              <a:rPr lang="en-GB" altLang="zh-CN" dirty="0"/>
              <a:t>Code Review </a:t>
            </a:r>
            <a:r>
              <a:rPr lang="zh-CN" altLang="en-US" dirty="0"/>
              <a:t>时讨论越是多的代码，也是风险较高的地方，同样会受到更多的“关照”。</a:t>
            </a:r>
            <a:endParaRPr lang="en-US" altLang="zh-CN" dirty="0"/>
          </a:p>
          <a:p>
            <a:endParaRPr lang="zh-CN" altLang="en-US" dirty="0"/>
          </a:p>
          <a:p>
            <a:r>
              <a:rPr lang="zh-CN" altLang="en-US" dirty="0"/>
              <a:t>在每周发布以外，其他工作日每天会有两次小发布，大多是些非关键性的更新，或者是些 </a:t>
            </a:r>
            <a:r>
              <a:rPr lang="en-GB" altLang="zh-CN" dirty="0"/>
              <a:t>Bugfix</a:t>
            </a:r>
            <a:r>
              <a:rPr lang="zh-CN" altLang="en-GB" dirty="0"/>
              <a:t>，</a:t>
            </a:r>
            <a:r>
              <a:rPr lang="zh-CN" altLang="en-US" dirty="0"/>
              <a:t>极端情况下会进行更多的发布，甚至是在周末进行发布。</a:t>
            </a:r>
            <a:endParaRPr lang="en-US" altLang="zh-CN" dirty="0"/>
          </a:p>
          <a:p>
            <a:endParaRPr lang="en-US" altLang="zh-CN" dirty="0"/>
          </a:p>
          <a:p>
            <a:endParaRPr lang="en-US" altLang="zh-CN" dirty="0"/>
          </a:p>
          <a:p>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是如何做大规模代码部署的 </a:t>
            </a:r>
            <a:r>
              <a:rPr lang="zh-CN" altLang="en-US" sz="700" dirty="0"/>
              <a:t> </a:t>
            </a:r>
            <a:r>
              <a:rPr lang="en-US" altLang="zh-CN" sz="700" dirty="0"/>
              <a:t>2018-06-25</a:t>
            </a:r>
            <a:endParaRPr lang="en-GB" altLang="zh-CN" dirty="0">
              <a:hlinkClick r:id="rId3"/>
            </a:endParaRPr>
          </a:p>
          <a:p>
            <a:pPr defTabSz="501650">
              <a:defRPr/>
            </a:pPr>
            <a:r>
              <a:rPr lang="en-GB" altLang="zh-CN" dirty="0">
                <a:hlinkClick r:id="rId3"/>
              </a:rPr>
              <a:t>https://zhuanlan.zhihu.com/p/38475238</a:t>
            </a:r>
            <a:endParaRPr lang="en-GB" altLang="zh-CN" dirty="0"/>
          </a:p>
          <a:p>
            <a:endParaRPr lang="en-US" altLang="zh-CN" dirty="0">
              <a:effectLst/>
            </a:endParaRPr>
          </a:p>
          <a:p>
            <a:r>
              <a:rPr lang="zh-CN" altLang="en-US" sz="700" dirty="0"/>
              <a:t>首先，代码变更通过一系列自动化的内部测试后才能被提交到主分支，进而被推送给</a:t>
            </a:r>
            <a:r>
              <a:rPr lang="en-GB" altLang="zh-CN" sz="700" dirty="0"/>
              <a:t>Facebook</a:t>
            </a:r>
            <a:r>
              <a:rPr lang="zh-CN" altLang="en-US" sz="700" dirty="0"/>
              <a:t>的员工。在这一阶段引入的任何回归，都会使我们收到推送阻塞警报，而有个紧急停止按钮也可以使我们阻止代码的进一步发布。如果一切正常，我们会将变更推送到</a:t>
            </a:r>
            <a:r>
              <a:rPr lang="en-US" altLang="zh-CN" sz="700" dirty="0"/>
              <a:t>2%</a:t>
            </a:r>
            <a:r>
              <a:rPr lang="zh-CN" altLang="en-US" sz="700" dirty="0"/>
              <a:t>的生产环境，在那里我们会继续收集信号和监测警报，尤其是对于那些我们的自动测试和员工的内部测试没有发现的边界情况。最后，我们才将这些变更</a:t>
            </a:r>
            <a:r>
              <a:rPr lang="en-US" altLang="zh-CN" sz="700" dirty="0"/>
              <a:t>100%</a:t>
            </a:r>
            <a:r>
              <a:rPr lang="zh-CN" altLang="en-US" sz="700" dirty="0"/>
              <a:t>部署到生产环境中，由名为</a:t>
            </a:r>
            <a:r>
              <a:rPr lang="en-GB" altLang="zh-CN" sz="700" dirty="0"/>
              <a:t>Flytrap</a:t>
            </a:r>
            <a:r>
              <a:rPr lang="zh-CN" altLang="en-US" sz="700" dirty="0"/>
              <a:t>的工具收集用户报告，并在异常时给我们发送警报。</a:t>
            </a:r>
            <a:endParaRPr lang="en-US" altLang="zh-CN" sz="700" dirty="0"/>
          </a:p>
          <a:p>
            <a:endParaRPr lang="zh-CN" altLang="en-US" sz="700" dirty="0"/>
          </a:p>
          <a:p>
            <a:r>
              <a:rPr lang="zh-CN" altLang="en-US" sz="700" dirty="0"/>
              <a:t>许多变更最初都是由 </a:t>
            </a:r>
            <a:r>
              <a:rPr lang="en-GB" altLang="zh-CN" sz="700" dirty="0"/>
              <a:t>Gatekeeper </a:t>
            </a:r>
            <a:r>
              <a:rPr lang="zh-CN" altLang="en-US" sz="700" dirty="0"/>
              <a:t>系统控制的，这使得我们能够独立地发布移动端和 </a:t>
            </a:r>
            <a:r>
              <a:rPr lang="en-GB" altLang="zh-CN" sz="700" dirty="0"/>
              <a:t>web </a:t>
            </a:r>
            <a:r>
              <a:rPr lang="zh-CN" altLang="en-US" sz="700" dirty="0"/>
              <a:t>端代码而不依赖于新功能，同时有助于降低由任何特定更新导致问题的风险。如果确实发现了问题，我们只需要关闭 </a:t>
            </a:r>
            <a:r>
              <a:rPr lang="en-GB" altLang="zh-CN" sz="700" dirty="0"/>
              <a:t>gatekeeper</a:t>
            </a:r>
            <a:r>
              <a:rPr lang="zh-CN" altLang="en-GB" sz="700" dirty="0"/>
              <a:t>，</a:t>
            </a:r>
            <a:r>
              <a:rPr lang="zh-CN" altLang="en-US" sz="700" dirty="0"/>
              <a:t>而不是回退到之前的版本或修复当前版本。</a:t>
            </a:r>
            <a:endParaRPr lang="zh-CN" altLang="en-US" sz="700" dirty="0"/>
          </a:p>
          <a:p>
            <a:br>
              <a:rPr lang="zh-CN" altLang="en-US" dirty="0">
                <a:effectLst/>
              </a:rPr>
            </a:br>
            <a:endParaRPr lang="zh-CN" altLang="en-US" dirty="0">
              <a:effectLst/>
            </a:endParaRPr>
          </a:p>
          <a:p>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是如何做大规模代码部署的  </a:t>
            </a:r>
            <a:r>
              <a:rPr lang="zh-CN" altLang="en-US" sz="700" dirty="0"/>
              <a:t> </a:t>
            </a:r>
            <a:r>
              <a:rPr lang="en-US" altLang="zh-CN" sz="700" dirty="0"/>
              <a:t>2018-06-25</a:t>
            </a:r>
            <a:endParaRPr lang="en-GB" altLang="zh-CN" dirty="0">
              <a:hlinkClick r:id="rId3"/>
            </a:endParaRPr>
          </a:p>
          <a:p>
            <a:pPr defTabSz="501650">
              <a:defRPr/>
            </a:pPr>
            <a:r>
              <a:rPr lang="en-GB" altLang="zh-CN" dirty="0">
                <a:hlinkClick r:id="rId3"/>
              </a:rPr>
              <a:t>https://zhuanlan.zhihu.com/p/38475238</a:t>
            </a:r>
            <a:endParaRPr lang="en-GB" altLang="zh-CN" dirty="0"/>
          </a:p>
          <a:p>
            <a:endParaRPr lang="en-US" altLang="zh-CN" dirty="0"/>
          </a:p>
          <a:p>
            <a:r>
              <a:rPr lang="zh-CN" altLang="en-US" dirty="0"/>
              <a:t>在网络上发展到准连续系统的部分原因是因为我们拥有整个堆栈，并且可以构建或改进实现该堆栈所需的工具。由于许多当前可用于移动设备的开发和部署工具使快速迭代变得困难，因此在移动平台上进行运输提出了更多的挑战。</a:t>
            </a:r>
            <a:endParaRPr lang="zh-CN" altLang="en-US" dirty="0"/>
          </a:p>
          <a:p>
            <a:endParaRPr lang="zh-CN" altLang="en-US" dirty="0"/>
          </a:p>
          <a:p>
            <a:r>
              <a:rPr lang="zh-CN" altLang="en-US" dirty="0"/>
              <a:t>Facebook致力于通过构建和开放源代码的各种工具来改善这种情况，这些工具专门用于快速移动开发，包括Nuclide，Buck，Phabricator，各种iOS库，React Native和Infer。这些构建和测试堆栈共同使我们能够生成可快速部署到移动平台的高质量代码。</a:t>
            </a:r>
            <a:endParaRPr lang="zh-CN" altLang="en-US" dirty="0"/>
          </a:p>
          <a:p>
            <a:endParaRPr lang="zh-CN" altLang="en-US" dirty="0"/>
          </a:p>
          <a:p>
            <a:r>
              <a:rPr lang="zh-CN" altLang="en-US" dirty="0"/>
              <a:t>我们的连续集成堆栈分为三层：构建，静态分析和测试。</a:t>
            </a:r>
            <a:endParaRPr lang="zh-CN" altLang="en-US" dirty="0"/>
          </a:p>
          <a:p>
            <a:endParaRPr lang="zh-CN" altLang="en-US" dirty="0"/>
          </a:p>
          <a:p>
            <a:r>
              <a:rPr lang="zh-CN" altLang="en-US" dirty="0"/>
              <a:t>每当将代码从开发人员分支提交到我们的移动主分支时，都会首先在代码可能影响的所有产品中构建代码。对于移动设备，这意味着在每次提交时都构建Facebook，Messenger，Pages Manager，Instagram和其他应用程序。我们还为每种产品构建了多种口味，以确保我们涵盖了这些产品支持的所有芯片架构和模拟器。</a:t>
            </a:r>
            <a:endParaRPr lang="zh-CN" altLang="en-US" dirty="0"/>
          </a:p>
          <a:p>
            <a:endParaRPr lang="zh-CN" altLang="en-US" dirty="0"/>
          </a:p>
          <a:p>
            <a:r>
              <a:rPr lang="zh-CN" altLang="en-US" dirty="0"/>
              <a:t>在构建过程中，我们将运行linters和静态分析工具Infer。这些将有助于捕获空指针异常，资源和内存泄漏，未使用的变量以及有风险的系统调用，并将标记Facebook编码准则问题。</a:t>
            </a:r>
            <a:endParaRPr lang="zh-CN" altLang="en-US" dirty="0"/>
          </a:p>
          <a:p>
            <a:endParaRPr lang="zh-CN" altLang="en-US" dirty="0"/>
          </a:p>
          <a:p>
            <a:r>
              <a:rPr lang="zh-CN" altLang="en-US" dirty="0"/>
              <a:t>第三个并发系统，移动自动化测试，包括成千上万的单元测试，集成测试以及由Robolectric，XCTest，JUnit和WebDriver等工具驱动的端到端测试。</a:t>
            </a:r>
            <a:endParaRPr lang="zh-CN" altLang="en-US" dirty="0"/>
          </a:p>
          <a:p>
            <a:endParaRPr lang="zh-CN" altLang="en-US" dirty="0"/>
          </a:p>
          <a:p>
            <a:r>
              <a:rPr lang="zh-CN" altLang="en-US" dirty="0"/>
              <a:t>这种构建和测试堆栈不仅可以在每次提交时运行，而且在任何代码更改的生命周期中都可以运行多次。仅在Android上，我们每天就完成50,000至60,000个构建。</a:t>
            </a:r>
            <a:endParaRPr lang="zh-CN" altLang="en-US" dirty="0"/>
          </a:p>
          <a:p>
            <a:endParaRPr lang="zh-CN" altLang="en-US" dirty="0"/>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smtClean="0"/>
              <a:t>和乔布斯一样，扎克伯格身上有着强烈的使命感。这种使命感正是扎克伯格可以带领</a:t>
            </a:r>
            <a:r>
              <a:rPr lang="en-US" altLang="zh-CN" dirty="0" smtClean="0"/>
              <a:t>Facebook</a:t>
            </a:r>
            <a:r>
              <a:rPr lang="zh-CN" altLang="en-US" dirty="0" smtClean="0"/>
              <a:t>不断前行的动力所在。</a:t>
            </a:r>
            <a:endParaRPr lang="en-US" altLang="zh-CN" dirty="0" smtClean="0"/>
          </a:p>
          <a:p>
            <a:r>
              <a:rPr lang="en-US" altLang="zh-CN" dirty="0" smtClean="0"/>
              <a:t>Facebook</a:t>
            </a:r>
            <a:r>
              <a:rPr lang="zh-CN" altLang="en-US" dirty="0" smtClean="0"/>
              <a:t>的使命是让世界变得更加开放、共享。</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700" dirty="0"/>
              <a:t>不仅每次提交时会运行构建和测试栈，而且在代码变更的生命周期内也会运行多次。仅在安卓系统上，我们每天就能完成</a:t>
            </a:r>
            <a:r>
              <a:rPr lang="en-US" altLang="zh-CN" sz="700" dirty="0"/>
              <a:t>5</a:t>
            </a:r>
            <a:r>
              <a:rPr lang="zh-CN" altLang="en-US" sz="700" dirty="0"/>
              <a:t>万到</a:t>
            </a:r>
            <a:r>
              <a:rPr lang="en-US" altLang="zh-CN" sz="700" dirty="0"/>
              <a:t>6</a:t>
            </a:r>
            <a:r>
              <a:rPr lang="zh-CN" altLang="en-US" sz="700" dirty="0"/>
              <a:t>万次构建。</a:t>
            </a:r>
            <a:endParaRPr lang="en-US" altLang="zh-CN" dirty="0"/>
          </a:p>
          <a:p>
            <a:endParaRPr lang="en-US" altLang="zh-CN" dirty="0"/>
          </a:p>
          <a:p>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One important attribute of continuous deployment is that it facilitates live experimentation using A/B testing. </a:t>
            </a:r>
            <a:endParaRPr lang="en-GB"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A/B testing is an experimental approach to find- </a:t>
            </a:r>
            <a:r>
              <a:rPr lang="en-GB" altLang="zh-CN" sz="1200" kern="1200" dirty="0" err="1">
                <a:solidFill>
                  <a:schemeClr val="tx1"/>
                </a:solidFill>
                <a:effectLst/>
                <a:latin typeface="+mn-lt"/>
                <a:ea typeface="+mn-ea"/>
                <a:cs typeface="+mn-cs"/>
              </a:rPr>
              <a:t>ing</a:t>
            </a:r>
            <a:r>
              <a:rPr lang="en-GB" altLang="zh-CN" sz="1200" kern="1200" dirty="0">
                <a:solidFill>
                  <a:schemeClr val="tx1"/>
                </a:solidFill>
                <a:effectLst/>
                <a:latin typeface="+mn-lt"/>
                <a:ea typeface="+mn-ea"/>
                <a:cs typeface="+mn-cs"/>
              </a:rPr>
              <a:t> what users want, rather than trying to elicit requirements in advance and writing specifications. Moreover, it allows for situations where users use new features in unexpected ways. Among other things, this enables engineers to learn about the diversity of users, and appreciate their different approaches and views of Facebook. To improve the data obtained from tests, Facebook employs in-house usability tests with user focus groups in addition to testing the deployed product on a large scale </a:t>
            </a:r>
            <a:endParaRPr lang="en-GB" altLang="zh-CN" dirty="0"/>
          </a:p>
          <a:p>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https://engineering.fb.com/web/rapid-release-at-massive-scale/</a:t>
            </a:r>
            <a:endParaRPr kumimoji="1" lang="zh-CN" altLang="en-US" dirty="0"/>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b="1" dirty="0"/>
              <a:t>Continuous Deployment of Mobile Software at Facebook </a:t>
            </a:r>
            <a:endParaRPr lang="en-US" altLang="zh-CN" sz="700" dirty="0"/>
          </a:p>
          <a:p>
            <a:r>
              <a:rPr lang="zh-CN" altLang="en-US" sz="700" dirty="0"/>
              <a:t>传统上，移动软件的发展落后于实践</a:t>
            </a:r>
            <a:r>
              <a:rPr lang="en-US" altLang="zh-CN" sz="700" dirty="0"/>
              <a:t>-</a:t>
            </a:r>
            <a:r>
              <a:rPr lang="zh-CN" altLang="en-US" sz="700" dirty="0"/>
              <a:t>基于云的服务有很多原因。移动版本只能定期发布。用户可以选择何时以及是否进行升级，这意味着几个不同释放在生产中共存。有数百个</a:t>
            </a:r>
            <a:r>
              <a:rPr lang="en-GB" altLang="zh-CN" sz="700" dirty="0"/>
              <a:t>droid</a:t>
            </a:r>
            <a:r>
              <a:rPr lang="zh-CN" altLang="en-US" sz="700" dirty="0"/>
              <a:t>硬件变体，增加了遭受危险的风险正在部署的软件中的错误</a:t>
            </a:r>
            <a:endParaRPr lang="zh-CN" altLang="en-US" sz="700" dirty="0"/>
          </a:p>
          <a:p>
            <a:endParaRPr lang="en-GB" altLang="zh-CN" sz="700" dirty="0"/>
          </a:p>
          <a:p>
            <a:r>
              <a:rPr lang="en-GB" altLang="zh-CN" sz="700" dirty="0"/>
              <a:t>Facebook</a:t>
            </a:r>
            <a:r>
              <a:rPr lang="zh-CN" altLang="en-US" sz="700" dirty="0"/>
              <a:t>在增加移动部署的频率。超过</a:t>
            </a:r>
            <a:r>
              <a:rPr lang="en-US" altLang="zh-CN" sz="700" dirty="0"/>
              <a:t>4</a:t>
            </a:r>
            <a:r>
              <a:rPr lang="zh-CN" altLang="en-US" sz="700" dirty="0"/>
              <a:t>多年以来，</a:t>
            </a:r>
            <a:r>
              <a:rPr lang="en-GB" altLang="zh-CN" sz="700" dirty="0"/>
              <a:t>Android</a:t>
            </a:r>
            <a:r>
              <a:rPr lang="zh-CN" altLang="en-US" sz="700" dirty="0"/>
              <a:t>版本已经脱离了部署每个星期要部署</a:t>
            </a:r>
            <a:r>
              <a:rPr lang="en-US" altLang="zh-CN" sz="700" dirty="0"/>
              <a:t>8</a:t>
            </a:r>
            <a:r>
              <a:rPr lang="zh-CN" altLang="en-US" sz="700" dirty="0"/>
              <a:t>个星期。</a:t>
            </a:r>
            <a:endParaRPr lang="en-US" altLang="zh-CN" sz="700" dirty="0"/>
          </a:p>
          <a:p>
            <a:endParaRPr lang="en-US" altLang="zh-CN" sz="700" dirty="0"/>
          </a:p>
          <a:p>
            <a:r>
              <a:rPr lang="en-GB" altLang="zh-CN" sz="700" dirty="0"/>
              <a:t>FB’s mobile software is used by over a billion people each day.</a:t>
            </a:r>
            <a:r>
              <a:rPr lang="zh-CN" altLang="en-US" sz="700" dirty="0"/>
              <a:t>关键挑战部署移动软件是因为无法部署，该软件以与云相同的方式连续不断地运行</a:t>
            </a:r>
            <a:endParaRPr lang="zh-CN" altLang="en-US" sz="700" dirty="0"/>
          </a:p>
          <a:p>
            <a:pPr defTabSz="501650">
              <a:defRPr/>
            </a:pPr>
            <a:endParaRPr lang="en-GB" altLang="zh-CN" dirty="0"/>
          </a:p>
          <a:p>
            <a:pPr defTabSz="501650">
              <a:defRPr/>
            </a:pPr>
            <a:endParaRPr lang="en-GB" altLang="zh-CN" dirty="0"/>
          </a:p>
          <a:p>
            <a:r>
              <a:rPr lang="en-US" altLang="zh-CN" sz="700" dirty="0"/>
              <a:t>1.</a:t>
            </a:r>
            <a:r>
              <a:rPr lang="zh-CN" altLang="en-US" sz="700" dirty="0"/>
              <a:t>软件更新的频率可能受到以下限制：</a:t>
            </a:r>
            <a:endParaRPr lang="zh-CN" altLang="en-US" sz="700" dirty="0"/>
          </a:p>
          <a:p>
            <a:r>
              <a:rPr lang="zh-CN" altLang="en-US" sz="700" dirty="0"/>
              <a:t>原因（</a:t>
            </a:r>
            <a:r>
              <a:rPr lang="en-GB" altLang="zh-CN" sz="700" dirty="0" err="1"/>
              <a:t>i</a:t>
            </a:r>
            <a:r>
              <a:rPr lang="zh-CN" altLang="en-GB" sz="700" dirty="0"/>
              <a:t>）</a:t>
            </a:r>
            <a:r>
              <a:rPr lang="zh-CN" altLang="en-US" sz="700" dirty="0"/>
              <a:t>移动平台上的软件更新不正确</a:t>
            </a:r>
            <a:endParaRPr lang="zh-CN" altLang="en-US" sz="700" dirty="0"/>
          </a:p>
          <a:p>
            <a:r>
              <a:rPr lang="zh-CN" altLang="en-US" sz="700" dirty="0"/>
              <a:t>对最终用户完全透明，以及（</a:t>
            </a:r>
            <a:r>
              <a:rPr lang="en-GB" altLang="zh-CN" sz="700" dirty="0"/>
              <a:t>ii</a:t>
            </a:r>
            <a:r>
              <a:rPr lang="zh-CN" altLang="en-GB" sz="700" dirty="0"/>
              <a:t>）</a:t>
            </a:r>
            <a:r>
              <a:rPr lang="zh-CN" altLang="en-US" sz="700" dirty="0"/>
              <a:t>时间平台需要进行应用评论</a:t>
            </a:r>
            <a:endParaRPr lang="zh-CN" altLang="en-US" sz="700" dirty="0"/>
          </a:p>
          <a:p>
            <a:r>
              <a:rPr lang="zh-CN" altLang="en-US" sz="700" dirty="0"/>
              <a:t>所有者</a:t>
            </a:r>
            <a:r>
              <a:rPr lang="en-US" altLang="zh-CN" sz="700" dirty="0"/>
              <a:t>; </a:t>
            </a:r>
            <a:r>
              <a:rPr lang="zh-CN" altLang="en-US" sz="700" dirty="0"/>
              <a:t>例如，</a:t>
            </a:r>
            <a:r>
              <a:rPr lang="en-GB" altLang="zh-CN" sz="700" dirty="0"/>
              <a:t>Apple</a:t>
            </a:r>
            <a:r>
              <a:rPr lang="zh-CN" altLang="en-US" sz="700" dirty="0"/>
              <a:t>对</a:t>
            </a:r>
            <a:r>
              <a:rPr lang="en-GB" altLang="zh-CN" sz="700" dirty="0"/>
              <a:t>iOS</a:t>
            </a:r>
            <a:r>
              <a:rPr lang="zh-CN" altLang="en-US" sz="700" dirty="0"/>
              <a:t>应用程序的评论。</a:t>
            </a:r>
            <a:endParaRPr lang="zh-CN" altLang="en-US" sz="700" dirty="0"/>
          </a:p>
          <a:p>
            <a:r>
              <a:rPr lang="en-US" altLang="zh-CN" sz="700" dirty="0"/>
              <a:t>2.</a:t>
            </a:r>
            <a:r>
              <a:rPr lang="zh-CN" altLang="en-US" sz="700" dirty="0"/>
              <a:t>软件不能增量部署一个模块一次 而是必须部署所有软件、作为一个大二进制文件；这增加了风险。</a:t>
            </a:r>
            <a:endParaRPr lang="zh-CN" altLang="en-US" sz="700" dirty="0"/>
          </a:p>
          <a:p>
            <a:br>
              <a:rPr lang="zh-CN" altLang="en-US" dirty="0"/>
            </a:br>
            <a:endParaRPr lang="en-GB" altLang="zh-CN" dirty="0"/>
          </a:p>
          <a:p>
            <a:endParaRPr lang="zh-CN" altLang="en-US" sz="700" dirty="0"/>
          </a:p>
          <a:p>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b="1" dirty="0"/>
              <a:t>Continuous Deployment of Mobile Software at Facebook </a:t>
            </a:r>
            <a:endParaRPr lang="en-GB" altLang="zh-CN" sz="700" b="1" dirty="0"/>
          </a:p>
          <a:p>
            <a:pPr defTabSz="501650">
              <a:defRPr/>
            </a:pPr>
            <a:endParaRPr lang="en-GB" altLang="zh-CN" sz="700" b="1" dirty="0"/>
          </a:p>
          <a:p>
            <a:r>
              <a:rPr lang="en-US" altLang="zh-CN" sz="700" dirty="0"/>
              <a:t>3.</a:t>
            </a:r>
            <a:r>
              <a:rPr lang="zh-CN" altLang="en-US" sz="700" dirty="0"/>
              <a:t>减轻风险的行动更加有限；例如，修补程序和回滚在很大程度上是不可接受的，并且只能在最罕见的情况下使用，因为</a:t>
            </a:r>
            <a:endParaRPr lang="zh-CN" altLang="en-US" sz="700" dirty="0"/>
          </a:p>
          <a:p>
            <a:r>
              <a:rPr lang="zh-CN" altLang="en-US" sz="700" dirty="0"/>
              <a:t>他们涉及到经销商的合作软件（例如</a:t>
            </a:r>
            <a:r>
              <a:rPr lang="en-GB" altLang="zh-CN" sz="700" dirty="0"/>
              <a:t>Apple</a:t>
            </a:r>
            <a:r>
              <a:rPr lang="zh-CN" altLang="en-GB" sz="700" dirty="0"/>
              <a:t>）。</a:t>
            </a:r>
            <a:endParaRPr lang="en-US" altLang="zh-CN" sz="700" dirty="0"/>
          </a:p>
          <a:p>
            <a:endParaRPr lang="zh-CN" altLang="en-GB" sz="700" dirty="0"/>
          </a:p>
          <a:p>
            <a:r>
              <a:rPr lang="en-GB" altLang="zh-CN" sz="700" dirty="0"/>
              <a:t>4.</a:t>
            </a:r>
            <a:r>
              <a:rPr lang="zh-CN" altLang="en-US" sz="700" dirty="0"/>
              <a:t>最终用户可以选择何时升级手机软件（如果有的话），这意味着不同的版本该软件部分同时运行，并且需要继续正常运行。</a:t>
            </a:r>
            <a:endParaRPr lang="en-US" altLang="zh-CN" sz="700" dirty="0"/>
          </a:p>
          <a:p>
            <a:endParaRPr lang="zh-CN" altLang="en-US" sz="700" dirty="0"/>
          </a:p>
          <a:p>
            <a:r>
              <a:rPr lang="en-US" altLang="zh-CN" sz="700" dirty="0"/>
              <a:t>5.</a:t>
            </a:r>
            <a:r>
              <a:rPr lang="zh-CN" altLang="en-US" sz="700" dirty="0"/>
              <a:t>许多硬件变体</a:t>
            </a:r>
            <a:r>
              <a:rPr lang="en-US" altLang="zh-CN" sz="700" dirty="0"/>
              <a:t>-</a:t>
            </a:r>
            <a:r>
              <a:rPr lang="zh-CN" altLang="en-US" sz="700" dirty="0"/>
              <a:t>特别是对于</a:t>
            </a:r>
            <a:r>
              <a:rPr lang="en-GB" altLang="zh-CN" sz="700" dirty="0"/>
              <a:t>Android-</a:t>
            </a:r>
            <a:r>
              <a:rPr lang="zh-CN" altLang="en-US" sz="700" dirty="0"/>
              <a:t>并且需要同时支持多种操作系统版本自然地。每次部署的风险都会增加明显是因为笛卡尔积的大小</a:t>
            </a:r>
            <a:r>
              <a:rPr lang="en-GB" altLang="zh-CN" sz="700" dirty="0" err="1"/>
              <a:t>uct</a:t>
            </a:r>
            <a:r>
              <a:rPr lang="zh-CN" altLang="en-GB" sz="700" dirty="0"/>
              <a:t>：</a:t>
            </a:r>
            <a:r>
              <a:rPr lang="zh-CN" altLang="en-US" sz="700" dirty="0"/>
              <a:t>应用程序版本</a:t>
            </a:r>
            <a:r>
              <a:rPr lang="en-US" altLang="zh-CN" sz="700" dirty="0"/>
              <a:t>×</a:t>
            </a:r>
            <a:r>
              <a:rPr lang="zh-CN" altLang="en-US" sz="700" dirty="0"/>
              <a:t>（操作系统类型和版本）</a:t>
            </a:r>
            <a:r>
              <a:rPr lang="en-US" altLang="zh-CN" sz="700" dirty="0"/>
              <a:t>×</a:t>
            </a:r>
            <a:r>
              <a:rPr lang="zh-CN" altLang="en-US" sz="700" dirty="0"/>
              <a:t>硬件平台。</a:t>
            </a:r>
            <a:endParaRPr lang="zh-CN" altLang="en-US" sz="700" dirty="0"/>
          </a:p>
          <a:p>
            <a:pPr defTabSz="501650">
              <a:defRPr/>
            </a:pPr>
            <a:endParaRPr lang="en-US" altLang="zh-CN" sz="700" dirty="0"/>
          </a:p>
          <a:p>
            <a:pPr defTabSz="501650">
              <a:defRPr/>
            </a:pPr>
            <a:endParaRPr lang="en-US" altLang="zh-CN" sz="700" dirty="0"/>
          </a:p>
          <a:p>
            <a:pPr defTabSz="501650">
              <a:defRPr/>
            </a:pPr>
            <a:r>
              <a:rPr lang="en-GB" altLang="zh-CN" sz="700" dirty="0"/>
              <a:t>Given the above constraints, a compelling open question that arises is: How close to “continuous” can one update and deploy mobile software? </a:t>
            </a:r>
            <a:endParaRPr lang="en-GB" altLang="zh-CN" dirty="0"/>
          </a:p>
          <a:p>
            <a:pPr defTabSz="501650">
              <a:defRPr/>
            </a:pPr>
            <a:endParaRPr lang="en-US" altLang="zh-CN" sz="7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https://engineering.fb.com/web/rapid-release-at-massive-scale/</a:t>
            </a:r>
            <a:endParaRPr kumimoji="1" lang="zh-CN" altLang="en-US" dirty="0"/>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700" dirty="0"/>
              <a:t>总体架构如图</a:t>
            </a:r>
            <a:r>
              <a:rPr lang="en-US" altLang="zh-CN" sz="700" dirty="0"/>
              <a:t>1</a:t>
            </a:r>
            <a:r>
              <a:rPr lang="zh-CN" altLang="en-US" sz="700" dirty="0"/>
              <a:t>所示。该图有两类活动：开发活动和部署活动</a:t>
            </a:r>
            <a:endParaRPr lang="zh-CN" altLang="en-US" sz="700" dirty="0"/>
          </a:p>
          <a:p>
            <a:endParaRPr lang="en-US" altLang="zh-CN" dirty="0"/>
          </a:p>
          <a:p>
            <a:r>
              <a:rPr lang="zh-CN" altLang="en-US" sz="700" dirty="0"/>
              <a:t>首先，我们描述开发活动。有效地移动设备的开发活动之间没有区别，</a:t>
            </a:r>
            <a:r>
              <a:rPr lang="en-GB" altLang="zh-CN" sz="700" dirty="0"/>
              <a:t>FB</a:t>
            </a:r>
            <a:r>
              <a:rPr lang="zh-CN" altLang="en-US" sz="700" dirty="0"/>
              <a:t>的基于云的软件。开发者分叉本地修订控制系统分支来自</a:t>
            </a:r>
            <a:r>
              <a:rPr lang="en-GB" altLang="zh-CN" sz="700" dirty="0"/>
              <a:t>Master</a:t>
            </a:r>
            <a:r>
              <a:rPr lang="zh-CN" altLang="en-US" sz="700" dirty="0"/>
              <a:t>分支。使用以下命令对本地分支进行软件更新频繁提交。经过适当的测试之后，</a:t>
            </a:r>
            <a:r>
              <a:rPr lang="en-GB" altLang="zh-CN" sz="700" dirty="0" err="1"/>
              <a:t>oper</a:t>
            </a:r>
            <a:r>
              <a:rPr lang="zh-CN" altLang="en-US" sz="700" dirty="0"/>
              <a:t>认为她的软件更新已准备就绪，可以部署，她将</a:t>
            </a:r>
            <a:r>
              <a:rPr lang="en-US" altLang="zh-CN" sz="700" dirty="0"/>
              <a:t>2</a:t>
            </a:r>
            <a:r>
              <a:rPr lang="zh-CN" altLang="en-US" sz="700" dirty="0"/>
              <a:t>更新推送到</a:t>
            </a:r>
            <a:r>
              <a:rPr lang="en-GB" altLang="zh-CN" sz="700" dirty="0"/>
              <a:t>Master</a:t>
            </a:r>
            <a:r>
              <a:rPr lang="zh-CN" altLang="en-US" sz="700" dirty="0"/>
              <a:t>分支中。正如我们所示</a:t>
            </a:r>
            <a:endParaRPr lang="zh-CN" altLang="en-US" sz="700" dirty="0"/>
          </a:p>
          <a:p>
            <a:r>
              <a:rPr lang="zh-CN" altLang="en-US" sz="700" dirty="0"/>
              <a:t>在</a:t>
            </a:r>
            <a:r>
              <a:rPr lang="en-US" altLang="zh-CN" sz="700" dirty="0"/>
              <a:t>§5</a:t>
            </a:r>
            <a:r>
              <a:rPr lang="zh-CN" altLang="en-US" sz="700" dirty="0"/>
              <a:t>中，每个开发人员将此类更新推送到主服务器中每周</a:t>
            </a:r>
            <a:r>
              <a:rPr lang="en-US" altLang="zh-CN" sz="700" dirty="0"/>
              <a:t>3-5</a:t>
            </a:r>
            <a:r>
              <a:rPr lang="zh-CN" altLang="en-US" sz="700" dirty="0"/>
              <a:t>次分支，其时间范围可与云计算媲美</a:t>
            </a:r>
            <a:r>
              <a:rPr lang="en-US" altLang="zh-CN" sz="700" dirty="0"/>
              <a:t>-</a:t>
            </a:r>
            <a:r>
              <a:rPr lang="en-GB" altLang="zh-CN" sz="700" dirty="0"/>
              <a:t>FB</a:t>
            </a:r>
            <a:r>
              <a:rPr lang="zh-CN" altLang="en-US" sz="700" dirty="0"/>
              <a:t>的基础软件。</a:t>
            </a:r>
            <a:endParaRPr lang="zh-CN" altLang="en-US" sz="700" dirty="0"/>
          </a:p>
          <a:p>
            <a:r>
              <a:rPr lang="en-GB" altLang="zh-CN" sz="700" dirty="0"/>
              <a:t>FB</a:t>
            </a:r>
            <a:r>
              <a:rPr lang="zh-CN" altLang="en-US" sz="700" dirty="0"/>
              <a:t>鼓励的一种显着编码实践是使用一种称为</a:t>
            </a:r>
            <a:r>
              <a:rPr lang="en-GB" altLang="zh-CN" sz="700" dirty="0"/>
              <a:t>Gatekeeper</a:t>
            </a:r>
            <a:r>
              <a:rPr lang="zh-CN" altLang="en-US" sz="700" dirty="0"/>
              <a:t>的机制，它可以使人动态</a:t>
            </a:r>
            <a:r>
              <a:rPr lang="en-GB" altLang="zh-CN" sz="700" dirty="0" err="1"/>
              <a:t>cally</a:t>
            </a:r>
            <a:r>
              <a:rPr lang="zh-CN" altLang="en-US" sz="700" dirty="0"/>
              <a:t>控制移动设备上功能的可用性。</a:t>
            </a:r>
            <a:endParaRPr lang="zh-CN" altLang="en-US" sz="700" dirty="0"/>
          </a:p>
          <a:p>
            <a:r>
              <a:rPr lang="zh-CN" altLang="en-US" sz="700" dirty="0"/>
              <a:t>实际上，此机制提供了动态地从服务器端打开或关闭移动端功能，即使在客户手中的设备上。因此，如果新部署</a:t>
            </a:r>
            <a:endParaRPr lang="zh-CN" altLang="en-US" sz="700" dirty="0"/>
          </a:p>
          <a:p>
            <a:r>
              <a:rPr lang="zh-CN" altLang="en-US" sz="700" dirty="0"/>
              <a:t>功能异常，可以将其关闭。这种机制也可以用于逐步打开有针对性的方式，例如通过定位操作系统，特定的操作系统版本版本，硬件设备类型，特定的硬件设备型号，国家</a:t>
            </a:r>
            <a:r>
              <a:rPr lang="en-US" altLang="zh-CN" sz="700" dirty="0"/>
              <a:t>/</a:t>
            </a:r>
            <a:r>
              <a:rPr lang="zh-CN" altLang="en-US" sz="700" dirty="0"/>
              <a:t>地区，语言环境等。它也可以用于</a:t>
            </a:r>
            <a:r>
              <a:rPr lang="en-GB" altLang="zh-CN" sz="700" dirty="0"/>
              <a:t>A / B</a:t>
            </a:r>
            <a:r>
              <a:rPr lang="zh-CN" altLang="en-US" sz="700" dirty="0"/>
              <a:t>测试，例如测试一项功能是否获得更多用法而不是替代方法</a:t>
            </a:r>
            <a:endParaRPr lang="en-US" altLang="zh-CN" sz="700" dirty="0"/>
          </a:p>
          <a:p>
            <a:endParaRPr lang="en-US" altLang="zh-CN" sz="700" dirty="0"/>
          </a:p>
          <a:p>
            <a:r>
              <a:rPr lang="zh-CN" altLang="en-US" sz="700" dirty="0"/>
              <a:t>部署活动</a:t>
            </a:r>
            <a:endParaRPr lang="en-US" altLang="zh-CN" sz="700" dirty="0"/>
          </a:p>
          <a:p>
            <a:pPr defTabSz="501650">
              <a:defRPr/>
            </a:pPr>
            <a:r>
              <a:rPr lang="en-GB" altLang="zh-CN" sz="700" dirty="0"/>
              <a:t>Both iOS and Android deploy </a:t>
            </a:r>
            <a:r>
              <a:rPr lang="en-GB" altLang="zh-CN" sz="700" dirty="0" err="1"/>
              <a:t>soFB</a:t>
            </a:r>
            <a:r>
              <a:rPr lang="en-GB" altLang="zh-CN" sz="700" dirty="0"/>
              <a:t> has a Release Engineering Team (</a:t>
            </a:r>
            <a:r>
              <a:rPr lang="en-GB" altLang="zh-CN" sz="700" dirty="0" err="1"/>
              <a:t>RelEng</a:t>
            </a:r>
            <a:r>
              <a:rPr lang="en-GB" altLang="zh-CN" sz="700" dirty="0"/>
              <a:t>) that is responsible for these activities. We now describe the lower half of the figure correspond- </a:t>
            </a:r>
            <a:r>
              <a:rPr lang="en-GB" altLang="zh-CN" sz="700" dirty="0" err="1"/>
              <a:t>ing</a:t>
            </a:r>
            <a:r>
              <a:rPr lang="en-GB" altLang="zh-CN" sz="700" dirty="0"/>
              <a:t> to deployment activities. FB has a Release Engineering Team (</a:t>
            </a:r>
            <a:r>
              <a:rPr lang="en-GB" altLang="zh-CN" sz="700" dirty="0" err="1"/>
              <a:t>RelEng</a:t>
            </a:r>
            <a:r>
              <a:rPr lang="en-GB" altLang="zh-CN" sz="700" dirty="0"/>
              <a:t>) that is responsible for these activities. The team includes project managers who are responsible for their target platform and who can make informed decisions as to which issues are launch-blocking or not. </a:t>
            </a:r>
            <a:endParaRPr lang="en-GB" altLang="zh-CN" dirty="0"/>
          </a:p>
          <a:p>
            <a:r>
              <a:rPr lang="en-GB" altLang="zh-CN" sz="700" dirty="0" err="1"/>
              <a:t>ftware</a:t>
            </a:r>
            <a:r>
              <a:rPr lang="en-GB" altLang="zh-CN" sz="700" dirty="0"/>
              <a:t> on a fixed-date cycle in a pipelined fashion. We begin by describing the specific process for iOS and then describe how the process for Android differs. </a:t>
            </a:r>
            <a:endParaRPr lang="en-GB" altLang="zh-CN" dirty="0"/>
          </a:p>
          <a:p>
            <a:pPr defTabSz="501650">
              <a:defRPr/>
            </a:pPr>
            <a:endParaRPr lang="en-GB" altLang="zh-CN" dirty="0"/>
          </a:p>
          <a:p>
            <a:endParaRPr lang="zh-CN" altLang="en-US" sz="700" dirty="0"/>
          </a:p>
          <a:p>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dirty="0"/>
              <a:t>a Release branch is cut from the Master branch by </a:t>
            </a:r>
            <a:r>
              <a:rPr lang="en-GB" altLang="zh-CN" sz="700" dirty="0" err="1"/>
              <a:t>RelEng</a:t>
            </a:r>
            <a:r>
              <a:rPr lang="en-GB" altLang="zh-CN" sz="700" dirty="0"/>
              <a:t> at a two week cadence every other Sunday at 6pm. </a:t>
            </a:r>
            <a:endParaRPr lang="en-GB" altLang="zh-CN" dirty="0"/>
          </a:p>
          <a:p>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dirty="0"/>
              <a:t>Alpha is shipped from the Master branch once a day. It is made available through the Google Play Store to a small fraction of external users consisting of several 10,000 users. Beta is shipped from the Release branch once a day and made available to a larger fraction of external users (around 3 million). </a:t>
            </a:r>
            <a:endParaRPr lang="en-GB" altLang="zh-CN" dirty="0"/>
          </a:p>
          <a:p>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dirty="0"/>
              <a:t>The team can be kept small, in part because of the tools it has at its disposal and the degree of automation in the process, </a:t>
            </a:r>
            <a:endParaRPr lang="en-GB" altLang="zh-CN" dirty="0"/>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hlinkClick r:id="rId3"/>
              </a:rPr>
              <a:t>https://www.infoq.cn/article/IHfKjKdmyZcLv3PjkCom</a:t>
            </a:r>
            <a:endParaRPr lang="en-US" altLang="zh-CN" dirty="0"/>
          </a:p>
          <a:p>
            <a:r>
              <a:rPr lang="zh-CN" altLang="en-US" sz="700" dirty="0"/>
              <a:t>图片来源：在</a:t>
            </a:r>
            <a:r>
              <a:rPr lang="zh-CN" altLang="en-US" sz="700" dirty="0">
                <a:hlinkClick r:id="rId4"/>
              </a:rPr>
              <a:t> </a:t>
            </a:r>
            <a:r>
              <a:rPr lang="en-US" altLang="zh-CN" sz="700" dirty="0" err="1">
                <a:hlinkClick r:id="rId4"/>
              </a:rPr>
              <a:t>QCon</a:t>
            </a:r>
            <a:r>
              <a:rPr lang="en-US" altLang="zh-CN" sz="700" dirty="0">
                <a:hlinkClick r:id="rId4"/>
              </a:rPr>
              <a:t> </a:t>
            </a:r>
            <a:r>
              <a:rPr lang="zh-CN" altLang="en-US" sz="700" dirty="0">
                <a:hlinkClick r:id="rId4"/>
              </a:rPr>
              <a:t>上海 </a:t>
            </a:r>
            <a:r>
              <a:rPr lang="en-US" altLang="zh-CN" sz="700" dirty="0">
                <a:hlinkClick r:id="rId4"/>
              </a:rPr>
              <a:t>2018 </a:t>
            </a:r>
            <a:r>
              <a:rPr lang="zh-CN" altLang="en-US" sz="700" dirty="0">
                <a:hlinkClick r:id="rId4"/>
              </a:rPr>
              <a:t>大会</a:t>
            </a:r>
            <a:r>
              <a:rPr lang="zh-CN" altLang="en-US" sz="700" dirty="0"/>
              <a:t>上，施磊讲师做了</a:t>
            </a:r>
            <a:r>
              <a:rPr lang="en-US" altLang="zh-CN" sz="700" dirty="0"/>
              <a:t>《</a:t>
            </a:r>
            <a:r>
              <a:rPr lang="zh-CN" altLang="en-US" sz="700" dirty="0"/>
              <a:t>增长黑客</a:t>
            </a:r>
            <a:r>
              <a:rPr lang="en-US" altLang="zh-CN" sz="700" dirty="0"/>
              <a:t>——</a:t>
            </a:r>
            <a:r>
              <a:rPr lang="zh-CN" altLang="en-US" sz="700" dirty="0"/>
              <a:t>工作在 </a:t>
            </a:r>
            <a:r>
              <a:rPr lang="en-US" altLang="zh-CN" sz="700" dirty="0" err="1"/>
              <a:t>Airbnb</a:t>
            </a:r>
            <a:r>
              <a:rPr lang="en-US" altLang="zh-CN" sz="700" dirty="0"/>
              <a:t> </a:t>
            </a:r>
            <a:r>
              <a:rPr lang="zh-CN" altLang="en-US" sz="700" dirty="0"/>
              <a:t>和 </a:t>
            </a:r>
            <a:r>
              <a:rPr lang="en-US" altLang="zh-CN" sz="700" dirty="0"/>
              <a:t>Facebook </a:t>
            </a:r>
            <a:r>
              <a:rPr lang="zh-CN" altLang="en-US" sz="700" dirty="0"/>
              <a:t>的经历</a:t>
            </a:r>
            <a:r>
              <a:rPr lang="en-US" altLang="zh-CN" sz="700" dirty="0"/>
              <a:t>》</a:t>
            </a:r>
            <a:r>
              <a:rPr lang="zh-CN" altLang="en-US" sz="700" dirty="0"/>
              <a:t>主题演讲</a:t>
            </a:r>
            <a:endParaRPr lang="en-US" altLang="zh-CN" sz="700" dirty="0"/>
          </a:p>
          <a:p>
            <a:endParaRPr lang="en-US" altLang="zh-CN" sz="700" dirty="0"/>
          </a:p>
          <a:p>
            <a:r>
              <a:rPr lang="en-US" altLang="zh-CN" sz="700" dirty="0"/>
              <a:t>Facebook</a:t>
            </a:r>
            <a:r>
              <a:rPr lang="zh-CN" altLang="en-US" sz="700" dirty="0"/>
              <a:t>的创立始于扎克伯格的一个并不是很成熟的想法：想连接这个世界，却把他从一个创业家转变为企业家，这个过程中磕磕绊绊，十分不易。一开始并不是奔着盈利去的。</a:t>
            </a:r>
            <a:endParaRPr lang="en-US" altLang="zh-CN" sz="700" dirty="0"/>
          </a:p>
          <a:p>
            <a:endParaRPr lang="en-US" altLang="zh-CN" sz="700" dirty="0"/>
          </a:p>
          <a:p>
            <a:r>
              <a:rPr lang="zh-CN" altLang="en-US" sz="700" dirty="0"/>
              <a:t>保持独立和拥有绝对控制权。</a:t>
            </a:r>
            <a:endParaRPr lang="en-US" altLang="zh-CN" sz="700" dirty="0"/>
          </a:p>
          <a:p>
            <a:endParaRPr lang="en-US" altLang="zh-CN" sz="700" dirty="0"/>
          </a:p>
          <a:p>
            <a:r>
              <a:rPr lang="zh-CN" altLang="en-US" sz="700" dirty="0"/>
              <a:t>从维亚康姆到雅虎再到微软，他们的收购价格不断攀升，但是仅仅</a:t>
            </a:r>
            <a:r>
              <a:rPr lang="en-US" altLang="zh-CN" sz="700" dirty="0"/>
              <a:t>20</a:t>
            </a:r>
            <a:r>
              <a:rPr lang="zh-CN" altLang="en-US" sz="700" dirty="0"/>
              <a:t>出头的扎克伯格却不为所动，很多人无法理解扎克伯格的顽固，但是如果把他看成一个有使命感的人物，就可以理解他的行径。他想要的是：改变世界，而这一目标只有靠他亲自来领导</a:t>
            </a:r>
            <a:r>
              <a:rPr lang="en-US" altLang="zh-CN" sz="700" dirty="0"/>
              <a:t>Facebook</a:t>
            </a:r>
            <a:r>
              <a:rPr lang="zh-CN" altLang="en-US" sz="700" dirty="0"/>
              <a:t>才能完成。</a:t>
            </a:r>
            <a:endParaRPr lang="en-US" altLang="zh-CN" sz="7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dirty="0"/>
              <a:t>Facebook collects a significant amount of data related to each release and each deployment. It retains all of this data. In this section, we describe the data sets we used for the analysis we present in §5. </a:t>
            </a:r>
            <a:endParaRPr lang="en-GB" altLang="zh-CN" sz="700" dirty="0"/>
          </a:p>
          <a:p>
            <a:pPr defTabSz="501650">
              <a:defRPr/>
            </a:pPr>
            <a:endParaRPr lang="en-GB" altLang="zh-CN" sz="700" dirty="0"/>
          </a:p>
          <a:p>
            <a:pPr defTabSz="501650">
              <a:defRPr/>
            </a:pPr>
            <a:r>
              <a:rPr lang="en-GB" altLang="zh-CN" sz="700" dirty="0"/>
              <a:t>This database contains information about each mobile deployment, including the deploy- </a:t>
            </a:r>
            <a:r>
              <a:rPr lang="en-GB" altLang="zh-CN" sz="700" dirty="0" err="1"/>
              <a:t>ment</a:t>
            </a:r>
            <a:r>
              <a:rPr lang="en-GB" altLang="zh-CN" sz="700" dirty="0"/>
              <a:t> date, the deployment status, the release branch from which the build was made, the cut date of the re- lease being deployed, the versions of the alpha/beta/- production builds, etc. </a:t>
            </a:r>
            <a:endParaRPr lang="en-GB" altLang="zh-CN" sz="700" dirty="0"/>
          </a:p>
          <a:p>
            <a:pPr defTabSz="501650">
              <a:defRPr/>
            </a:pPr>
            <a:endParaRPr lang="en-GB" altLang="zh-CN" dirty="0"/>
          </a:p>
          <a:p>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marL="125730" indent="-125730">
              <a:buAutoNum type="arabicPeriod"/>
            </a:pPr>
            <a:r>
              <a:rPr lang="en-GB" altLang="zh-CN" sz="700" dirty="0"/>
              <a:t>Coverage</a:t>
            </a:r>
            <a:r>
              <a:rPr lang="zh-CN" altLang="en-US" sz="700" dirty="0"/>
              <a:t>（覆盖范围）</a:t>
            </a:r>
            <a:r>
              <a:rPr lang="en-GB" altLang="zh-CN" sz="700" dirty="0"/>
              <a:t>. Testing is done as extensively as possible. Almost every test ever written that is still useful is run as frequently as it makes sense to do so. </a:t>
            </a:r>
            <a:endParaRPr lang="en-GB" altLang="zh-CN" sz="700" dirty="0"/>
          </a:p>
          <a:p>
            <a:pPr marL="125730" indent="-125730">
              <a:buAutoNum type="arabicPeriod"/>
            </a:pPr>
            <a:endParaRPr lang="en-GB" altLang="zh-CN" dirty="0"/>
          </a:p>
          <a:p>
            <a:r>
              <a:rPr lang="en-GB" altLang="zh-CN" sz="700" dirty="0"/>
              <a:t>2. Responsive</a:t>
            </a:r>
            <a:r>
              <a:rPr lang="zh-CN" altLang="en-US" sz="700" dirty="0"/>
              <a:t>（反应迅速）</a:t>
            </a:r>
            <a:r>
              <a:rPr lang="en-GB" altLang="zh-CN" sz="700" dirty="0"/>
              <a:t>. The faster a regression is caught, the easier it is to deal with; quickly caught issues are easier to address by the developers because the code and code structure are still top of mind. For instance, parallel builds are used so as to be able to provide feedback more quickly. The objective is to be able to provide the developer with the results from smoke-tests within 10 minutes of her actions. </a:t>
            </a:r>
            <a:endParaRPr lang="en-GB" altLang="zh-CN" sz="700" dirty="0"/>
          </a:p>
          <a:p>
            <a:endParaRPr lang="en-GB" altLang="zh-CN" dirty="0"/>
          </a:p>
          <a:p>
            <a:r>
              <a:rPr lang="en-GB" altLang="zh-CN" sz="700" dirty="0"/>
              <a:t>3. Quality</a:t>
            </a:r>
            <a:r>
              <a:rPr lang="zh-CN" altLang="en-US" sz="700" dirty="0"/>
              <a:t>（质量）</a:t>
            </a:r>
            <a:r>
              <a:rPr lang="en-GB" altLang="zh-CN" sz="700" dirty="0"/>
              <a:t>. Tests should identify issues with surgical precision. False positives and false negatives need to be minimized. This is important not only to minimize the time developers spend on chasing false alarms, but also to prevent test results from being ignored over time. </a:t>
            </a:r>
            <a:endParaRPr lang="en-GB" altLang="zh-CN" sz="700" dirty="0"/>
          </a:p>
          <a:p>
            <a:endParaRPr lang="en-GB" altLang="zh-CN" dirty="0"/>
          </a:p>
          <a:p>
            <a:r>
              <a:rPr lang="en-GB" altLang="zh-CN" sz="700" dirty="0"/>
              <a:t>4. Automation</a:t>
            </a:r>
            <a:r>
              <a:rPr lang="zh-CN" altLang="en-US" sz="700" dirty="0"/>
              <a:t>（自动化）</a:t>
            </a:r>
            <a:r>
              <a:rPr lang="en-GB" altLang="zh-CN" sz="700" dirty="0"/>
              <a:t>. Tests are automated as much as pos- </a:t>
            </a:r>
            <a:r>
              <a:rPr lang="en-GB" altLang="zh-CN" sz="700" dirty="0" err="1"/>
              <a:t>sible</a:t>
            </a:r>
            <a:r>
              <a:rPr lang="en-GB" altLang="zh-CN" sz="700" dirty="0"/>
              <a:t>. This makes them repeatable, and it ensures the tests are run on a regular basis. An additional aspect of automation has proved to be useful: automatically identifying the developer that caused a regression with his code changes so that he can be informed </a:t>
            </a:r>
            <a:r>
              <a:rPr lang="en-GB" altLang="zh-CN" sz="700" dirty="0" err="1"/>
              <a:t>immedi</a:t>
            </a:r>
            <a:r>
              <a:rPr lang="en-GB" altLang="zh-CN" sz="700" dirty="0"/>
              <a:t>- </a:t>
            </a:r>
            <a:r>
              <a:rPr lang="en-GB" altLang="zh-CN" sz="700" dirty="0" err="1"/>
              <a:t>ately</a:t>
            </a:r>
            <a:r>
              <a:rPr lang="en-GB" altLang="zh-CN" sz="700" dirty="0"/>
              <a:t> with specific details on the detected issue and the code that might have caused the issue. This is done by comparing the location in the code likely to have caused the detected issue with recently applied code changes. Much effort has gone into developing this ca- </a:t>
            </a:r>
            <a:r>
              <a:rPr lang="en-GB" altLang="zh-CN" sz="700" dirty="0" err="1"/>
              <a:t>pability</a:t>
            </a:r>
            <a:r>
              <a:rPr lang="en-GB" altLang="zh-CN" sz="700" dirty="0"/>
              <a:t> since it is effective only when the quality is high. </a:t>
            </a:r>
            <a:endParaRPr lang="en-GB" altLang="zh-CN" sz="700" dirty="0"/>
          </a:p>
          <a:p>
            <a:endParaRPr lang="en-GB" altLang="zh-CN" sz="700" dirty="0"/>
          </a:p>
          <a:p>
            <a:pPr defTabSz="501650">
              <a:defRPr/>
            </a:pPr>
            <a:r>
              <a:rPr lang="en-GB" altLang="zh-CN" sz="700" dirty="0"/>
              <a:t>5. Prioritization</a:t>
            </a:r>
            <a:r>
              <a:rPr lang="zh-CN" altLang="en-US" sz="700" dirty="0"/>
              <a:t>（优先级）</a:t>
            </a:r>
            <a:r>
              <a:rPr lang="en-GB" altLang="zh-CN" sz="700" dirty="0"/>
              <a:t>. Testing requires a lot of computing resources if it is to be exhaustive and responsive at the same time. Since resources will invariably be limited, a prioritized testing strategy is imperative. For example, when a change is pushed to the Master branch, </a:t>
            </a:r>
            <a:r>
              <a:rPr lang="en-GB" altLang="zh-CN" sz="700" dirty="0" err="1"/>
              <a:t>inte</a:t>
            </a:r>
            <a:r>
              <a:rPr lang="en-GB" altLang="zh-CN" sz="700" dirty="0"/>
              <a:t>- </a:t>
            </a:r>
            <a:r>
              <a:rPr lang="en-GB" altLang="zh-CN" sz="700" dirty="0" err="1"/>
              <a:t>gration</a:t>
            </a:r>
            <a:r>
              <a:rPr lang="en-GB" altLang="zh-CN" sz="700" dirty="0"/>
              <a:t> tests are only done on those portions of the app that might be affected by the changes being pushed, instead of running the full test-suite. This makes it possible to provide key test results to the developer more quickly. Complete integration tests are run </a:t>
            </a:r>
            <a:r>
              <a:rPr lang="en-GB" altLang="zh-CN" sz="700" dirty="0" err="1"/>
              <a:t>ev</a:t>
            </a:r>
            <a:r>
              <a:rPr lang="en-GB" altLang="zh-CN" sz="700" dirty="0"/>
              <a:t>- </a:t>
            </a:r>
            <a:r>
              <a:rPr lang="en-GB" altLang="zh-CN" sz="700" dirty="0" err="1"/>
              <a:t>ery</a:t>
            </a:r>
            <a:r>
              <a:rPr lang="en-GB" altLang="zh-CN" sz="700" dirty="0"/>
              <a:t> few hours on the Master and Release branches. </a:t>
            </a:r>
            <a:endParaRPr lang="en-GB" altLang="zh-CN" dirty="0"/>
          </a:p>
          <a:p>
            <a:endParaRPr lang="en-GB" altLang="zh-CN" dirty="0"/>
          </a:p>
          <a:p>
            <a:endParaRPr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dirty="0"/>
              <a:t>Testing is particularly important for mobile apps for the following reasons: </a:t>
            </a:r>
            <a:endParaRPr lang="en-GB" altLang="zh-CN" dirty="0">
              <a:effectLst/>
            </a:endParaRPr>
          </a:p>
          <a:p>
            <a:pPr lvl="1"/>
            <a:r>
              <a:rPr lang="en-GB" altLang="zh-CN" sz="700" dirty="0"/>
              <a:t>Thousands of updates are made to mobile software each week. </a:t>
            </a:r>
            <a:endParaRPr lang="en-GB" altLang="zh-CN" sz="700" dirty="0"/>
          </a:p>
          <a:p>
            <a:pPr lvl="1"/>
            <a:r>
              <a:rPr lang="en-GB" altLang="zh-CN" sz="700" dirty="0"/>
              <a:t>There are hundreds of device and OS version combi- nations the software has to run on. </a:t>
            </a:r>
            <a:endParaRPr lang="en-GB" altLang="zh-CN" sz="700" dirty="0"/>
          </a:p>
          <a:p>
            <a:pPr lvl="1"/>
            <a:r>
              <a:rPr lang="en-GB" altLang="zh-CN" sz="700" dirty="0"/>
              <a:t>The options available for taking remedial actions when critical issues arise post-deployment are limited. </a:t>
            </a:r>
            <a:endParaRPr lang="en-GB" altLang="zh-CN" sz="700" dirty="0"/>
          </a:p>
          <a:p>
            <a:endParaRPr lang="en-US" altLang="zh-CN" dirty="0"/>
          </a:p>
          <a:p>
            <a:r>
              <a:rPr lang="en-GB" altLang="zh-CN" sz="700" dirty="0"/>
              <a:t>As one might expect, FB applies numerous types of tests, including unit tests, static analysis tests, integration tests, screen layout tests, performance tests, build tests, as well as manual tests. </a:t>
            </a:r>
            <a:endParaRPr lang="en-GB" altLang="zh-CN" sz="700" dirty="0"/>
          </a:p>
          <a:p>
            <a:endParaRPr lang="en-GB" altLang="zh-CN" dirty="0">
              <a:effectLst/>
            </a:endParaRPr>
          </a:p>
          <a:p>
            <a:pPr defTabSz="501650">
              <a:defRPr/>
            </a:pPr>
            <a:r>
              <a:rPr lang="en-GB" altLang="zh-CN" sz="700" dirty="0"/>
              <a:t>Tools and automation play a key role, supported in part by hundreds of developers devoted to developing tools. Most of the tests are run in an automated fashion. When a regression is detected, an attempt is made to automatically tie it back to specific code changes that were made recently, and an email is automatically sent to the developer responsible for that particular change. </a:t>
            </a:r>
            <a:endParaRPr lang="en-GB" altLang="zh-CN" dirty="0"/>
          </a:p>
          <a:p>
            <a:endParaRPr lang="en-GB" altLang="zh-CN" dirty="0">
              <a:effectLst/>
            </a:endParaRPr>
          </a:p>
          <a:p>
            <a:endParaRPr lang="zh-CN"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dirty="0"/>
              <a:t>Table 1 lists some of the types of testing conducted on the mobile software. These tests are run in all phases of the development and deployment cycle. </a:t>
            </a:r>
            <a:endParaRPr lang="en-GB" altLang="zh-CN" sz="700" dirty="0"/>
          </a:p>
          <a:p>
            <a:endParaRPr lang="en-GB" altLang="zh-CN" dirty="0"/>
          </a:p>
          <a:p>
            <a:r>
              <a:rPr lang="en-GB" altLang="zh-CN" sz="700" dirty="0"/>
              <a:t>Pre-Push Testing. A developer will frequently run unit tests on her PC/laptop while developing code. Given the size of the apps and the limited power of the development PCs and laptops, more extensive unit tests will be run on servers in simulation environments. The developer can also manually invoke any of the other tests listed in the table, with static analysis and some integration testing being the most common ones invoked. Finally, a subtle point, while there is no separate testing team, a code review is required before any code can be pushed to the Master branch. </a:t>
            </a:r>
            <a:endParaRPr lang="en-GB" altLang="zh-CN" sz="700" dirty="0"/>
          </a:p>
          <a:p>
            <a:endParaRPr lang="en-GB" altLang="zh-CN" dirty="0"/>
          </a:p>
          <a:p>
            <a:r>
              <a:rPr lang="en-GB" altLang="zh-CN" sz="700" dirty="0"/>
              <a:t>On Push. When the developer believes her changes are complete and work correctly, she initiates a push of her changes to the Master branch. Before the actual push </a:t>
            </a:r>
            <a:r>
              <a:rPr lang="en-GB" altLang="zh-CN" sz="700" dirty="0" err="1"/>
              <a:t>oc</a:t>
            </a:r>
            <a:r>
              <a:rPr lang="en-GB" altLang="zh-CN" sz="700" dirty="0"/>
              <a:t>- curs, a number of tests are run automatically to determine whether the push should be blocked. These include stan- </a:t>
            </a:r>
            <a:r>
              <a:rPr lang="en-GB" altLang="zh-CN" sz="700" dirty="0" err="1"/>
              <a:t>dard</a:t>
            </a:r>
            <a:r>
              <a:rPr lang="en-GB" altLang="zh-CN" sz="700" dirty="0"/>
              <a:t> unit tests as well as a number of smoke tests that verify that heavily used features and their key flows work correctly. Moreover, a test is run to ensure a build with the changes works correctly. However, since a full build is time and re- source intensive, the build test here only tests dependencies a few levels deep. </a:t>
            </a:r>
            <a:endParaRPr lang="en-GB" altLang="zh-CN" sz="700" dirty="0"/>
          </a:p>
          <a:p>
            <a:endParaRPr lang="en-GB" altLang="zh-CN" dirty="0"/>
          </a:p>
          <a:p>
            <a:r>
              <a:rPr lang="en-GB" altLang="zh-CN" sz="700" dirty="0"/>
              <a:t>The changes are pushed onto the Master branch if all tests pass. The merging process may identify conflicts, in which case the developer is alerted so she can address them. </a:t>
            </a:r>
            <a:endParaRPr lang="en-GB" altLang="zh-CN" dirty="0"/>
          </a:p>
          <a:p>
            <a:endParaRPr lang="en-US" altLang="zh-CN" dirty="0"/>
          </a:p>
          <a:p>
            <a:r>
              <a:rPr lang="en-GB" altLang="zh-CN" sz="700" dirty="0"/>
              <a:t>Continuous testing on Master and Release branch. All of the tests are run continuously (every few hours) on both the Master and the Release branch. The most </a:t>
            </a:r>
            <a:r>
              <a:rPr lang="en-GB" altLang="zh-CN" sz="700" dirty="0" err="1"/>
              <a:t>impor</a:t>
            </a:r>
            <a:r>
              <a:rPr lang="en-GB" altLang="zh-CN" sz="700" dirty="0"/>
              <a:t>- </a:t>
            </a:r>
            <a:r>
              <a:rPr lang="en-GB" altLang="zh-CN" sz="700" dirty="0" err="1"/>
              <a:t>tant</a:t>
            </a:r>
            <a:r>
              <a:rPr lang="en-GB" altLang="zh-CN" sz="700" dirty="0"/>
              <a:t> of these are the full build tests, integration regression tests, and performance tests in the mobile device lab. </a:t>
            </a:r>
            <a:endParaRPr lang="en-GB" altLang="zh-CN" dirty="0"/>
          </a:p>
          <a:p>
            <a:r>
              <a:rPr lang="en-GB" altLang="zh-CN" sz="700" dirty="0"/>
              <a:t>As mentioned in §2, alpha versions are built from the Mas- </a:t>
            </a:r>
            <a:r>
              <a:rPr lang="en-GB" altLang="zh-CN" sz="700" dirty="0" err="1"/>
              <a:t>ter</a:t>
            </a:r>
            <a:r>
              <a:rPr lang="en-GB" altLang="zh-CN" sz="700" dirty="0"/>
              <a:t> branch (twice a day for iOS and once a day for Android) and beta versions are built from the Release branch three times a day. Release of the alpha version of software is blocked if a certain percentage of tests fails. This happens very rarely. </a:t>
            </a:r>
            <a:endParaRPr lang="en-GB" altLang="zh-CN" sz="700" dirty="0"/>
          </a:p>
          <a:p>
            <a:endParaRPr lang="en-GB" altLang="zh-CN" dirty="0"/>
          </a:p>
          <a:p>
            <a:r>
              <a:rPr lang="en-GB" altLang="zh-CN" sz="700" i="1" dirty="0"/>
              <a:t>Manual testing </a:t>
            </a:r>
            <a:endParaRPr lang="en-GB" altLang="zh-CN" dirty="0"/>
          </a:p>
          <a:p>
            <a:r>
              <a:rPr lang="en-GB" altLang="zh-CN" sz="700" dirty="0"/>
              <a:t>A contracted manual testing team (of about 100) is used to test the mobile apps. They do various smoke tests and edge-case tests to ensure the apps behave as expected. The testing team is primarily used to test new features for which automated tests have not yet been created. Finally, they are responsible for UI testing after language translations have been added to assess the quality of the look and feel. </a:t>
            </a:r>
            <a:endParaRPr lang="en-GB" altLang="zh-CN" dirty="0"/>
          </a:p>
          <a:p>
            <a:endParaRPr lang="en-GB" altLang="zh-CN" dirty="0"/>
          </a:p>
          <a:p>
            <a:endParaRPr lang="en-US" altLang="zh-CN" dirty="0"/>
          </a:p>
          <a:p>
            <a:endParaRPr lang="zh-CN" alt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en-GB" altLang="zh-CN" dirty="0">
              <a:hlinkClick r:id="rId3"/>
            </a:endParaRPr>
          </a:p>
          <a:p>
            <a:r>
              <a:rPr lang="en-GB" altLang="zh-CN" dirty="0">
                <a:hlinkClick r:id="rId3"/>
              </a:rPr>
              <a:t>https://dzone.com/articles/continuous-testing-what-why-and-how</a:t>
            </a:r>
            <a:endParaRPr lang="en-GB" altLang="zh-CN" dirty="0"/>
          </a:p>
          <a:p>
            <a:endParaRPr lang="en-GB" altLang="zh-CN" dirty="0"/>
          </a:p>
          <a:p>
            <a:r>
              <a:rPr lang="en-GB" altLang="zh-CN" sz="1200" b="1" i="0" kern="1200" dirty="0">
                <a:solidFill>
                  <a:schemeClr val="tx1"/>
                </a:solidFill>
                <a:effectLst/>
                <a:latin typeface="+mn-lt"/>
                <a:ea typeface="+mn-ea"/>
                <a:cs typeface="+mn-cs"/>
              </a:rPr>
              <a:t>7-Steps to Adopt Continuous Testing</a:t>
            </a:r>
            <a:endParaRPr lang="en-GB" altLang="zh-CN" sz="1200" b="1"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1. Define Tests Early, Even Before Writing Code!</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Lack of clear requirements or incorrect interpretation thereof leads to rework and delays. Techniques such as </a:t>
            </a:r>
            <a:r>
              <a:rPr lang="en-GB" altLang="zh-CN" sz="1200" b="0" i="0" u="none" strike="noStrike" kern="1200" dirty="0">
                <a:solidFill>
                  <a:schemeClr val="tx1"/>
                </a:solidFill>
                <a:effectLst/>
                <a:latin typeface="+mn-lt"/>
                <a:ea typeface="+mn-ea"/>
                <a:cs typeface="+mn-cs"/>
                <a:hlinkClick r:id="rId4"/>
              </a:rPr>
              <a:t>Behavior-Driven Development (BDD)</a:t>
            </a:r>
            <a:r>
              <a:rPr lang="en-GB" altLang="zh-CN" sz="1200" b="0" i="0" kern="1200" dirty="0">
                <a:solidFill>
                  <a:schemeClr val="tx1"/>
                </a:solidFill>
                <a:effectLst/>
                <a:latin typeface="+mn-lt"/>
                <a:ea typeface="+mn-ea"/>
                <a:cs typeface="+mn-cs"/>
              </a:rPr>
              <a:t>, </a:t>
            </a:r>
            <a:r>
              <a:rPr lang="en-GB" altLang="zh-CN" sz="1200" b="0" i="0" u="none" strike="noStrike" kern="1200" dirty="0">
                <a:solidFill>
                  <a:schemeClr val="tx1"/>
                </a:solidFill>
                <a:effectLst/>
                <a:latin typeface="+mn-lt"/>
                <a:ea typeface="+mn-ea"/>
                <a:cs typeface="+mn-cs"/>
                <a:hlinkClick r:id="rId5"/>
              </a:rPr>
              <a:t>Acceptance Test-Driven Development (ATDD)</a:t>
            </a:r>
            <a:r>
              <a:rPr lang="en-GB" altLang="zh-CN" sz="1200" b="0" i="0" kern="1200" dirty="0">
                <a:solidFill>
                  <a:schemeClr val="tx1"/>
                </a:solidFill>
                <a:effectLst/>
                <a:latin typeface="+mn-lt"/>
                <a:ea typeface="+mn-ea"/>
                <a:cs typeface="+mn-cs"/>
              </a:rPr>
              <a:t>, and </a:t>
            </a:r>
            <a:r>
              <a:rPr lang="en-GB" altLang="zh-CN" sz="1200" b="0" i="0" u="none" strike="noStrike" kern="1200" dirty="0">
                <a:solidFill>
                  <a:schemeClr val="tx1"/>
                </a:solidFill>
                <a:effectLst/>
                <a:latin typeface="+mn-lt"/>
                <a:ea typeface="+mn-ea"/>
                <a:cs typeface="+mn-cs"/>
                <a:hlinkClick r:id="rId6"/>
              </a:rPr>
              <a:t>Model-Based Testing</a:t>
            </a:r>
            <a:r>
              <a:rPr lang="en-GB" altLang="zh-CN" sz="1200" b="0" i="0" kern="1200" dirty="0">
                <a:solidFill>
                  <a:schemeClr val="tx1"/>
                </a:solidFill>
                <a:effectLst/>
                <a:latin typeface="+mn-lt"/>
                <a:ea typeface="+mn-ea"/>
                <a:cs typeface="+mn-cs"/>
              </a:rPr>
              <a:t> using tools like </a:t>
            </a:r>
            <a:r>
              <a:rPr lang="en-GB" altLang="zh-CN" sz="1200" b="0" i="0" u="none" strike="noStrike" kern="1200" dirty="0">
                <a:solidFill>
                  <a:schemeClr val="tx1"/>
                </a:solidFill>
                <a:effectLst/>
                <a:latin typeface="+mn-lt"/>
                <a:ea typeface="+mn-ea"/>
                <a:cs typeface="+mn-cs"/>
                <a:hlinkClick r:id="rId7"/>
              </a:rPr>
              <a:t>cucumber/gherkin</a:t>
            </a:r>
            <a:r>
              <a:rPr lang="en-GB" altLang="zh-CN" sz="1200" b="0" i="0" kern="1200" dirty="0">
                <a:solidFill>
                  <a:schemeClr val="tx1"/>
                </a:solidFill>
                <a:effectLst/>
                <a:latin typeface="+mn-lt"/>
                <a:ea typeface="+mn-ea"/>
                <a:cs typeface="+mn-cs"/>
              </a:rPr>
              <a:t>, and </a:t>
            </a:r>
            <a:r>
              <a:rPr lang="en-GB" altLang="zh-CN" sz="1200" b="0" i="0" u="none" strike="noStrike" kern="1200" dirty="0">
                <a:solidFill>
                  <a:schemeClr val="tx1"/>
                </a:solidFill>
                <a:effectLst/>
                <a:latin typeface="+mn-lt"/>
                <a:ea typeface="+mn-ea"/>
                <a:cs typeface="+mn-cs"/>
                <a:hlinkClick r:id="rId8"/>
              </a:rPr>
              <a:t>CA Agile Requirements Designer</a:t>
            </a:r>
            <a:r>
              <a:rPr lang="en-GB" altLang="zh-CN" sz="1200" b="0" i="0" kern="1200" dirty="0">
                <a:solidFill>
                  <a:schemeClr val="tx1"/>
                </a:solidFill>
                <a:effectLst/>
                <a:latin typeface="+mn-lt"/>
                <a:ea typeface="+mn-ea"/>
                <a:cs typeface="+mn-cs"/>
              </a:rPr>
              <a:t> (ARD) allow business stakeholders, product managers, developers and testers alike to ensure that requirements are clearly documented and communicated, test cases clearly defined, and test scripts created ahead of time to enable swift testing of code.</a:t>
            </a: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2. Optimize Tests and Coverage</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Some organizations default to “running all the tests all the time” to ensure code coverage. This wastes resources and lengthens test cycles, without actually ensuring adequate code coverage. Save time, money and resources by testing only what you need to test. Visual models allow various paths to be explored and optimized such that only handful of tests provide maximum coverage. It is also possible to import test cases, remove duplicates and distribute and allocate optimized test cases in existing tools such as Rally, Jira, HP ALM, JIRA and more.</a:t>
            </a:r>
            <a:endParaRPr lang="en-GB" altLang="zh-CN" sz="1200" b="0" i="0" kern="1200" dirty="0">
              <a:solidFill>
                <a:schemeClr val="tx1"/>
              </a:solidFill>
              <a:effectLst/>
              <a:latin typeface="+mn-lt"/>
              <a:ea typeface="+mn-ea"/>
              <a:cs typeface="+mn-cs"/>
            </a:endParaRPr>
          </a:p>
          <a:p>
            <a:br>
              <a:rPr lang="en-GB" altLang="zh-CN" sz="1200" b="0" i="0" kern="1200" dirty="0">
                <a:solidFill>
                  <a:schemeClr val="tx1"/>
                </a:solidFill>
                <a:effectLst/>
                <a:latin typeface="+mn-lt"/>
                <a:ea typeface="+mn-ea"/>
                <a:cs typeface="+mn-cs"/>
              </a:rPr>
            </a:b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3. Shift-Left</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To achieve “in-sprint” testing, shift testing left – so that tests can be run earlier in the development cycle. Developers test as they go; the </a:t>
            </a:r>
            <a:r>
              <a:rPr lang="en-GB" altLang="zh-CN" sz="1200" b="0" i="0" kern="1200" dirty="0" err="1">
                <a:solidFill>
                  <a:schemeClr val="tx1"/>
                </a:solidFill>
                <a:effectLst/>
                <a:latin typeface="+mn-lt"/>
                <a:ea typeface="+mn-ea"/>
                <a:cs typeface="+mn-cs"/>
              </a:rPr>
              <a:t>CoE</a:t>
            </a:r>
            <a:r>
              <a:rPr lang="en-GB" altLang="zh-CN" sz="1200" b="0" i="0" kern="1200" dirty="0">
                <a:solidFill>
                  <a:schemeClr val="tx1"/>
                </a:solidFill>
                <a:effectLst/>
                <a:latin typeface="+mn-lt"/>
                <a:ea typeface="+mn-ea"/>
                <a:cs typeface="+mn-cs"/>
              </a:rPr>
              <a:t> provides expertise, specialized systems and services. Test automation spans UI, functional, performance, and security. Teams work together and are focused on business value delivered to the customer. This requires developer-friendly tools as well as a culture shift.</a:t>
            </a:r>
            <a:endParaRPr lang="en-GB" altLang="zh-CN" sz="1200" b="0" i="0" kern="1200" dirty="0">
              <a:solidFill>
                <a:schemeClr val="tx1"/>
              </a:solidFill>
              <a:effectLst/>
              <a:latin typeface="+mn-lt"/>
              <a:ea typeface="+mn-ea"/>
              <a:cs typeface="+mn-cs"/>
            </a:endParaRPr>
          </a:p>
          <a:p>
            <a:br>
              <a:rPr lang="en-GB" altLang="zh-CN" sz="1200" b="0" i="0" kern="1200" dirty="0">
                <a:solidFill>
                  <a:schemeClr val="tx1"/>
                </a:solidFill>
                <a:effectLst/>
                <a:latin typeface="+mn-lt"/>
                <a:ea typeface="+mn-ea"/>
                <a:cs typeface="+mn-cs"/>
              </a:rPr>
            </a:b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4. Provide Complete Test Environments</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The ability to provide test environments is critical to achieving continuous testing. Eliminate blocks and reduce wait times by providing complete test environments on demand with dev-friendly tools (as code, CI/CD integrations, supported open source). These environments should include:</a:t>
            </a:r>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Virtual services – provide robust simulation for unavailable, inaccessible, or still-in-development services. Developers and testers can continue to work in parallel by using the virtual service to simulate the response from the actual service.</a:t>
            </a:r>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Test data on demand – helps ensure teams can perform comprehensive tests with production-like data.</a:t>
            </a:r>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Ephemeral environments – ready on demand, decommissioned after use.</a:t>
            </a: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5. Get the Right Test Data</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The inability to get robust test data causes significant delays in many application release cycles. To accurately test new functionality, test data should be as close as possible to what the application will encounter in production. If the test data lacks certain real-world characteristics (i.e. actual fields, data specifications, negative scenarios, etc.), the tests are unlikely to find many potential issues or break the application where there are weak points. Understanding data models in order to extract the right data is a special skill in and of itself. And although production data is clearly the most realistic data to use for testing, data privacy regulations often restrict its use. Below, we'll take a look at how </a:t>
            </a:r>
            <a:r>
              <a:rPr lang="en-GB" altLang="zh-CN" sz="1200" b="0" i="0" u="none" strike="noStrike" kern="1200" dirty="0">
                <a:solidFill>
                  <a:schemeClr val="tx1"/>
                </a:solidFill>
                <a:effectLst/>
                <a:latin typeface="+mn-lt"/>
                <a:ea typeface="+mn-ea"/>
                <a:cs typeface="+mn-cs"/>
                <a:hlinkClick r:id="rId9"/>
              </a:rPr>
              <a:t>CA Test Data Manager</a:t>
            </a:r>
            <a:r>
              <a:rPr lang="en-GB" altLang="zh-CN" sz="1200" b="0" i="0" kern="1200" dirty="0">
                <a:solidFill>
                  <a:schemeClr val="tx1"/>
                </a:solidFill>
                <a:effectLst/>
                <a:latin typeface="+mn-lt"/>
                <a:ea typeface="+mn-ea"/>
                <a:cs typeface="+mn-cs"/>
              </a:rPr>
              <a:t> lets you copy production data and mask it to protect sensitive information, while maintaining the characteristics that make production data desirable for testing: realistic and referentially intact data across rows. Test data can also be generated synthetically from scratch using TDM when production data simply cannot be used.</a:t>
            </a: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6. Don’t Forget to Shift Right!</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Shift right to use data from the dev cycle and from production to optimize test cycles, fine-tune tests, and build optimal regression suites. Shift right techniques include real and synthetic user monitoring, canary deployments, A/B testing, chaos engineering, etc. For example, by shifting right, you can identify which features are being used in production and ensure your regression tests cover those features. In the same way, you can release a new feature to a small group of users (internal or external), understand the impact of that feature in production, and adjust as needed.</a:t>
            </a:r>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Many of the nimblest companies like </a:t>
            </a:r>
            <a:r>
              <a:rPr lang="en-GB" altLang="zh-CN" sz="1200" b="0" i="0" u="none" strike="noStrike" kern="1200" dirty="0">
                <a:solidFill>
                  <a:schemeClr val="tx1"/>
                </a:solidFill>
                <a:effectLst/>
                <a:latin typeface="+mn-lt"/>
                <a:ea typeface="+mn-ea"/>
                <a:cs typeface="+mn-cs"/>
                <a:hlinkClick r:id="rId10"/>
              </a:rPr>
              <a:t>Facebook</a:t>
            </a:r>
            <a:r>
              <a:rPr lang="en-GB" altLang="zh-CN" sz="1200" b="0" i="0" kern="1200" dirty="0">
                <a:solidFill>
                  <a:schemeClr val="tx1"/>
                </a:solidFill>
                <a:effectLst/>
                <a:latin typeface="+mn-lt"/>
                <a:ea typeface="+mn-ea"/>
                <a:cs typeface="+mn-cs"/>
              </a:rPr>
              <a:t> and Netflix rely heavily on shift-right testing. Gartner recently released a report on the shift-right testing, calling it a </a:t>
            </a:r>
            <a:r>
              <a:rPr lang="en-GB" altLang="zh-CN" sz="1200" b="0" i="0" u="none" strike="noStrike" kern="1200" dirty="0">
                <a:solidFill>
                  <a:schemeClr val="tx1"/>
                </a:solidFill>
                <a:effectLst/>
                <a:latin typeface="+mn-lt"/>
                <a:ea typeface="+mn-ea"/>
                <a:cs typeface="+mn-cs"/>
                <a:hlinkClick r:id="rId11"/>
              </a:rPr>
              <a:t>“must” for adopting DevOps practices</a:t>
            </a:r>
            <a:r>
              <a:rPr lang="en-GB" altLang="zh-CN" sz="1200" b="0" i="0" kern="1200" dirty="0">
                <a:solidFill>
                  <a:schemeClr val="tx1"/>
                </a:solidFill>
                <a:effectLst/>
                <a:latin typeface="+mn-lt"/>
                <a:ea typeface="+mn-ea"/>
                <a:cs typeface="+mn-cs"/>
              </a:rPr>
              <a:t>.</a:t>
            </a: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7. Use Data and Metrics to Continuously Improve</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Build cross-team collaboration and continuously improve with actionable analytics and feedback loops. Continuous delivery and continuous testing are journeys. Make sure all your teams have KPIs and access to data that will inform additional optimization. Don’t just collect data that is easy to collect, collect and report on the data that will provide actual insights to continuous improvement. Look to release orchestration applications to deliver this insight and a “single source of truth” for all teams across the application delivery lifecycle.</a:t>
            </a:r>
            <a:endParaRPr lang="en-GB" altLang="zh-CN"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hlinkClick r:id="rId3"/>
              </a:rPr>
              <a:t>链接：</a:t>
            </a:r>
            <a:r>
              <a:rPr lang="en-US" altLang="zh-CN" dirty="0">
                <a:hlinkClick r:id="rId3"/>
              </a:rPr>
              <a:t>https://www.jianshu.com/p/efd210735aed</a:t>
            </a:r>
            <a:endParaRPr lang="en-US" altLang="zh-CN" dirty="0"/>
          </a:p>
          <a:p>
            <a:pPr defTabSz="501650">
              <a:defRPr/>
            </a:pPr>
            <a:r>
              <a:rPr lang="zh-CN" altLang="en-US" dirty="0"/>
              <a:t>内容源自：</a:t>
            </a:r>
            <a:r>
              <a:rPr lang="zh-CN" altLang="en-US" sz="700" b="1" dirty="0"/>
              <a:t>整合三驾马车，</a:t>
            </a:r>
            <a:r>
              <a:rPr lang="en-US" altLang="zh-CN" sz="700" b="1" dirty="0"/>
              <a:t>Facebook</a:t>
            </a:r>
            <a:r>
              <a:rPr lang="zh-CN" altLang="en-US" sz="700" b="1" dirty="0"/>
              <a:t>距离腾讯还差一个头条</a:t>
            </a:r>
            <a:endParaRPr lang="zh-CN" altLang="en-US" sz="700" b="1" dirty="0"/>
          </a:p>
          <a:p>
            <a:r>
              <a:rPr lang="en-US" altLang="zh-CN" dirty="0"/>
              <a:t>1</a:t>
            </a:r>
            <a:r>
              <a:rPr lang="zh-CN" altLang="en-US" dirty="0"/>
              <a:t>、</a:t>
            </a:r>
            <a:r>
              <a:rPr lang="en-US" altLang="zh-CN" sz="700" dirty="0"/>
              <a:t>Facebook</a:t>
            </a:r>
            <a:r>
              <a:rPr lang="zh-CN" altLang="en-US" sz="700" dirty="0"/>
              <a:t>今天有竞争力的产品，很多都是收购而言，被整合的三驾马车有两个都是：</a:t>
            </a:r>
            <a:r>
              <a:rPr lang="en-US" altLang="zh-CN" sz="700" dirty="0" err="1"/>
              <a:t>WhatsApp</a:t>
            </a:r>
            <a:r>
              <a:rPr lang="zh-CN" altLang="en-US" sz="700" dirty="0"/>
              <a:t>和</a:t>
            </a:r>
            <a:r>
              <a:rPr lang="en-US" altLang="zh-CN" sz="700" dirty="0"/>
              <a:t>Ins</a:t>
            </a:r>
            <a:r>
              <a:rPr lang="zh-CN" altLang="en-US" sz="700" dirty="0"/>
              <a:t>。它没有腾讯的赛马机制，所以可以孵化出微信，微信支付、微信红包，等等。</a:t>
            </a:r>
            <a:r>
              <a:rPr lang="en-US" altLang="zh-CN" sz="700" dirty="0"/>
              <a:t>Facebook</a:t>
            </a:r>
            <a:r>
              <a:rPr lang="zh-CN" altLang="en-US" sz="700" dirty="0"/>
              <a:t>折腾过 </a:t>
            </a:r>
            <a:r>
              <a:rPr lang="en-US" altLang="zh-CN" sz="700" dirty="0" err="1"/>
              <a:t>GraphSearch</a:t>
            </a:r>
            <a:r>
              <a:rPr lang="zh-CN" altLang="en-US" sz="700" dirty="0"/>
              <a:t>（社交图谱搜索）、</a:t>
            </a:r>
            <a:r>
              <a:rPr lang="en-US" altLang="zh-CN" sz="700" dirty="0"/>
              <a:t>Facebook Home</a:t>
            </a:r>
            <a:r>
              <a:rPr lang="zh-CN" altLang="en-US" sz="700" dirty="0"/>
              <a:t>（一个主题系统）等失败产品，没有一个成功的，相对于腾讯产品的眼花缭乱而言，</a:t>
            </a:r>
            <a:r>
              <a:rPr lang="en-US" altLang="zh-CN" sz="700" dirty="0"/>
              <a:t>Facebook</a:t>
            </a:r>
            <a:r>
              <a:rPr lang="zh-CN" altLang="en-US" sz="700" dirty="0"/>
              <a:t>乏善可陈。</a:t>
            </a:r>
            <a:endParaRPr lang="en-US" altLang="zh-CN" sz="700" dirty="0"/>
          </a:p>
          <a:p>
            <a:r>
              <a:rPr lang="en-US" altLang="zh-CN" sz="700" dirty="0"/>
              <a:t>2</a:t>
            </a:r>
            <a:r>
              <a:rPr lang="zh-CN" altLang="en-US" sz="700" dirty="0"/>
              <a:t>、虽然 </a:t>
            </a:r>
            <a:r>
              <a:rPr lang="en-US" altLang="zh-CN" sz="700" dirty="0"/>
              <a:t>Facebook </a:t>
            </a:r>
            <a:r>
              <a:rPr lang="zh-CN" altLang="en-US" sz="700" dirty="0"/>
              <a:t>有开发者生态，不过却更多是技术产品层面的开放，而不是腾讯这种组织架构上的商业生态，通过将半条命交出去的策略，腾讯在开放生态的构建上比 </a:t>
            </a:r>
            <a:r>
              <a:rPr lang="en-US" altLang="zh-CN" sz="700" dirty="0"/>
              <a:t>Facebook </a:t>
            </a:r>
            <a:r>
              <a:rPr lang="zh-CN" altLang="en-US" sz="700" dirty="0"/>
              <a:t>高出一个维度，进而效果更明显，收获了大量的上市公司获得了财务回报，更重要的是，打开了想象空间，不只是一家社交公司，而是一家以连接能力驱动的商业公司，正在向产业互联网等领域纵深，虽然充满不确定性，但却比</a:t>
            </a:r>
            <a:r>
              <a:rPr lang="en-US" altLang="zh-CN" sz="700" dirty="0"/>
              <a:t>Facebook</a:t>
            </a:r>
            <a:r>
              <a:rPr lang="zh-CN" altLang="en-US" sz="700" dirty="0"/>
              <a:t>能做的事儿更多。</a:t>
            </a:r>
            <a:endParaRPr lang="en-US" altLang="zh-CN" sz="700" dirty="0"/>
          </a:p>
          <a:p>
            <a:r>
              <a:rPr lang="en-US" altLang="zh-CN" sz="700" dirty="0"/>
              <a:t>3</a:t>
            </a:r>
            <a:r>
              <a:rPr lang="zh-CN" altLang="en-US" sz="700" dirty="0"/>
              <a:t>、社交与内容不分家，内容平台在社交化，社交平台都在做内容，用户来了要有东西给他们消费，社交一定不是孤立的，而是要有东西承载的，我们聊天，还得有话题。腾讯这些年在泛娱乐和大内容上都有广泛布局，在音乐、视频、游戏、动漫、文学、阅读、电影等领域遍地开花，在社交帝国上构建内容王国；定位于内容平台的字节跳动也在</a:t>
            </a:r>
            <a:r>
              <a:rPr lang="en-US" altLang="zh-CN" sz="700" dirty="0"/>
              <a:t>BAT</a:t>
            </a:r>
            <a:r>
              <a:rPr lang="zh-CN" altLang="en-US" sz="700" dirty="0"/>
              <a:t>外有了自己的根据地。</a:t>
            </a:r>
            <a:r>
              <a:rPr lang="en-US" altLang="zh-CN" sz="700" dirty="0"/>
              <a:t>Facebook</a:t>
            </a:r>
            <a:r>
              <a:rPr lang="zh-CN" altLang="en-US" sz="700" dirty="0"/>
              <a:t>却几无建树。</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小扎已竭尽全力，但重返中国可能性不大，</a:t>
            </a:r>
            <a:r>
              <a:rPr lang="en-US" altLang="zh-CN" dirty="0" smtClean="0"/>
              <a:t>Facebook</a:t>
            </a:r>
            <a:r>
              <a:rPr lang="zh-CN" altLang="en-US" dirty="0" smtClean="0"/>
              <a:t>进入中国，有三个方面的要求不可避免：</a:t>
            </a:r>
            <a:endParaRPr lang="en-US" altLang="zh-CN" dirty="0" smtClean="0"/>
          </a:p>
          <a:p>
            <a:r>
              <a:rPr lang="en-US" altLang="zh-CN" dirty="0" smtClean="0"/>
              <a:t>1</a:t>
            </a:r>
            <a:r>
              <a:rPr lang="zh-CN" altLang="en-US" dirty="0" smtClean="0"/>
              <a:t>、服务器设在中国境内；</a:t>
            </a:r>
            <a:endParaRPr lang="en-US" altLang="zh-CN" dirty="0" smtClean="0"/>
          </a:p>
          <a:p>
            <a:r>
              <a:rPr lang="en-US" altLang="zh-CN" dirty="0" smtClean="0"/>
              <a:t>2</a:t>
            </a:r>
            <a:r>
              <a:rPr lang="zh-CN" altLang="en-US" dirty="0" smtClean="0"/>
              <a:t>、与中国企业合资</a:t>
            </a:r>
            <a:endParaRPr lang="en-US" altLang="zh-CN" dirty="0" smtClean="0"/>
          </a:p>
          <a:p>
            <a:r>
              <a:rPr lang="en-US" altLang="zh-CN" dirty="0" smtClean="0"/>
              <a:t>3</a:t>
            </a:r>
            <a:r>
              <a:rPr lang="zh-CN" altLang="en-US" dirty="0" smtClean="0"/>
              <a:t>、</a:t>
            </a:r>
            <a:r>
              <a:rPr lang="en-US" altLang="zh-CN" dirty="0" smtClean="0"/>
              <a:t>Facebook</a:t>
            </a:r>
            <a:r>
              <a:rPr lang="zh-CN" altLang="en-US" dirty="0" smtClean="0"/>
              <a:t>内部自建审查系统。</a:t>
            </a:r>
            <a:endParaRPr lang="en-US" altLang="zh-CN" dirty="0" smtClean="0"/>
          </a:p>
          <a:p>
            <a:r>
              <a:rPr lang="zh-CN" altLang="en-US" dirty="0" smtClean="0"/>
              <a:t>目前看来难度很大。即使能进入中国市场，可能也只能局限于有外国友人的高端用户。很难再中国复制美国的成功。</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内容来源：</a:t>
            </a:r>
            <a:r>
              <a:rPr lang="en-US" altLang="zh-CN" dirty="0"/>
              <a:t>《</a:t>
            </a:r>
            <a:r>
              <a:rPr lang="zh-CN" altLang="en-US" dirty="0"/>
              <a:t>像扎克伯格一样思考</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链接：</a:t>
            </a:r>
            <a:r>
              <a:rPr lang="en-US" altLang="zh-CN" dirty="0">
                <a:hlinkClick r:id="rId3"/>
              </a:rPr>
              <a:t>https://www.jianshu.com/p/741783b0ec16</a:t>
            </a:r>
            <a:endParaRPr lang="en-US" altLang="zh-CN" dirty="0"/>
          </a:p>
          <a:p>
            <a:pPr defTabSz="501650">
              <a:defRPr/>
            </a:pPr>
            <a:r>
              <a:rPr lang="zh-CN" altLang="en-US" sz="700" b="1" dirty="0"/>
              <a:t>社交出海的意外、跌宕与突围</a:t>
            </a:r>
            <a:endParaRPr lang="en-US" altLang="zh-CN" sz="700" b="1" dirty="0"/>
          </a:p>
          <a:p>
            <a:pPr defTabSz="501650">
              <a:defRPr/>
            </a:pPr>
            <a:r>
              <a:rPr lang="zh-CN" altLang="en-US" sz="700" dirty="0"/>
              <a:t>全球化是历史的必然选择，但面临国际形势、宗教习俗、法律法规等因素的制约。很多人把出海贴上“掘金”的标签</a:t>
            </a:r>
            <a:endParaRPr lang="zh-CN" altLang="en-US" sz="700" b="1" dirty="0"/>
          </a:p>
          <a:p>
            <a:r>
              <a:rPr lang="zh-CN" altLang="en-US" sz="700" dirty="0"/>
              <a:t>对于互联网公司来讲，规模性的全球化是从 </a:t>
            </a:r>
            <a:r>
              <a:rPr lang="en-US" altLang="zh-CN" sz="700" dirty="0"/>
              <a:t>2008 </a:t>
            </a:r>
            <a:r>
              <a:rPr lang="zh-CN" altLang="en-US" sz="700" dirty="0"/>
              <a:t>年开始的，历经两次浪潮。</a:t>
            </a:r>
            <a:endParaRPr lang="zh-CN" altLang="en-US" sz="700" dirty="0"/>
          </a:p>
          <a:p>
            <a:r>
              <a:rPr lang="zh-CN" altLang="en-US" sz="700" dirty="0"/>
              <a:t>第一次出海浪潮是从 </a:t>
            </a:r>
            <a:r>
              <a:rPr lang="en-US" altLang="zh-CN" sz="700" dirty="0"/>
              <a:t>2008-2016 </a:t>
            </a:r>
            <a:r>
              <a:rPr lang="zh-CN" altLang="en-US" sz="700" dirty="0"/>
              <a:t>年，以工具类产品出海为主。</a:t>
            </a:r>
            <a:endParaRPr lang="zh-CN" altLang="en-US" sz="700" dirty="0"/>
          </a:p>
          <a:p>
            <a:r>
              <a:rPr lang="zh-CN" altLang="en-US" sz="700" dirty="0"/>
              <a:t>第二次是内容出海，从 </a:t>
            </a:r>
            <a:r>
              <a:rPr lang="en-US" altLang="zh-CN" sz="700" dirty="0"/>
              <a:t>2016 </a:t>
            </a:r>
            <a:r>
              <a:rPr lang="zh-CN" altLang="en-US" sz="700" dirty="0"/>
              <a:t>年开始至今，这次出海浪潮以社交、直播、短视频等内容类产品为主。</a:t>
            </a:r>
            <a:endParaRPr lang="en-US" altLang="zh-CN" sz="700" dirty="0"/>
          </a:p>
          <a:p>
            <a:r>
              <a:rPr lang="zh-CN" altLang="en-US" sz="700" dirty="0"/>
              <a:t>互联网的出现其实并没有催生人类新的需求，更多的是通过互联网这个工具，提高满足需求的效率，比如衣食住行和人类的刚需</a:t>
            </a:r>
            <a:r>
              <a:rPr lang="en-US" altLang="zh-CN" sz="700" dirty="0"/>
              <a:t>——</a:t>
            </a:r>
            <a:r>
              <a:rPr lang="zh-CN" altLang="en-US" sz="700" dirty="0"/>
              <a:t>社交。</a:t>
            </a:r>
            <a:endParaRPr lang="zh-CN" altLang="en-US" sz="700" dirty="0"/>
          </a:p>
          <a:p>
            <a:r>
              <a:rPr lang="zh-CN" altLang="en-US" sz="700" dirty="0"/>
              <a:t>我们可以简单地将社交产品分为两大类</a:t>
            </a:r>
            <a:r>
              <a:rPr lang="en-US" altLang="zh-CN" sz="700" dirty="0"/>
              <a:t>——</a:t>
            </a:r>
            <a:r>
              <a:rPr lang="zh-CN" altLang="en-US" sz="700" dirty="0"/>
              <a:t>熟人社交和陌生人社交。</a:t>
            </a:r>
            <a:br>
              <a:rPr lang="zh-CN" altLang="en-US" sz="700" dirty="0"/>
            </a:br>
            <a:r>
              <a:rPr lang="zh-CN" altLang="en-US" sz="700" dirty="0"/>
              <a:t>在熟人社交领域除了中国的微信以外，其他国家被一个公司的三个产品（</a:t>
            </a:r>
            <a:r>
              <a:rPr lang="en-US" altLang="zh-CN" sz="700" dirty="0" err="1"/>
              <a:t>WhatsApp</a:t>
            </a:r>
            <a:r>
              <a:rPr lang="zh-CN" altLang="en-US" sz="700" dirty="0"/>
              <a:t>、</a:t>
            </a:r>
            <a:r>
              <a:rPr lang="en-US" altLang="zh-CN" sz="700" dirty="0"/>
              <a:t>Facebook</a:t>
            </a:r>
            <a:r>
              <a:rPr lang="zh-CN" altLang="en-US" sz="700" dirty="0"/>
              <a:t>、</a:t>
            </a:r>
            <a:r>
              <a:rPr lang="en-US" altLang="zh-CN" sz="700" dirty="0"/>
              <a:t>Instagram</a:t>
            </a:r>
            <a:r>
              <a:rPr lang="zh-CN" altLang="en-US" sz="700" dirty="0"/>
              <a:t>）垄断。</a:t>
            </a:r>
            <a:endParaRPr lang="en-US" altLang="zh-CN" sz="700" dirty="0"/>
          </a:p>
          <a:p>
            <a:r>
              <a:rPr lang="zh-CN" altLang="en-US" sz="700" dirty="0"/>
              <a:t>根据 </a:t>
            </a:r>
            <a:r>
              <a:rPr lang="en-US" altLang="zh-CN" sz="700" dirty="0" err="1"/>
              <a:t>AppAnnie</a:t>
            </a:r>
            <a:r>
              <a:rPr lang="en-US" altLang="zh-CN" sz="700" dirty="0"/>
              <a:t> </a:t>
            </a:r>
            <a:r>
              <a:rPr lang="zh-CN" altLang="en-US" sz="700" dirty="0"/>
              <a:t>最近的下载和付费榜单，可以得出两点结论。第一是大部分的地区，比如发达国家，英国、美国、澳洲，主要的市场还是被美国的产品所垄断。第二是中国的互联网产品经过这几年的快速发展，已经在部分地区打破了美国人的垄断地位，比如在印尼，东南亚、中东这些地区，中国的产品已经名列前茅</a:t>
            </a:r>
            <a:endParaRPr lang="zh-CN" altLang="en-US" sz="700"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扎克伯格每年都会给自己立</a:t>
            </a:r>
            <a:r>
              <a:rPr lang="en-US" altLang="zh-CN" dirty="0">
                <a:solidFill>
                  <a:schemeClr val="bg1"/>
                </a:solidFill>
                <a:latin typeface="微软雅黑" panose="020B0503020204020204" pitchFamily="34" charset="-122"/>
                <a:ea typeface="微软雅黑" panose="020B0503020204020204" pitchFamily="34" charset="-122"/>
              </a:rPr>
              <a:t>Flag</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dirty="0">
                <a:solidFill>
                  <a:schemeClr val="bg1"/>
                </a:solidFill>
                <a:latin typeface="微软雅黑" panose="020B0503020204020204" pitchFamily="34" charset="-122"/>
                <a:ea typeface="微软雅黑" panose="020B0503020204020204" pitchFamily="34" charset="-122"/>
              </a:rPr>
              <a:t>2019</a:t>
            </a:r>
            <a:r>
              <a:rPr lang="zh-CN" altLang="en-US" dirty="0">
                <a:solidFill>
                  <a:schemeClr val="bg1"/>
                </a:solidFill>
                <a:latin typeface="微软雅黑" panose="020B0503020204020204" pitchFamily="34" charset="-122"/>
                <a:ea typeface="微软雅黑" panose="020B0503020204020204" pitchFamily="34" charset="-122"/>
              </a:rPr>
              <a:t>年：主持一系列关于在社会中技术的未来的公开讨论，包括技术的机遇、挑战、希望、焦虑等。</a:t>
            </a:r>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2018</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en-US" altLang="zh-CN" sz="700" b="1" dirty="0"/>
              <a:t>Facebook</a:t>
            </a:r>
            <a:r>
              <a:rPr lang="zh-CN" altLang="en-US" sz="700" b="1" dirty="0"/>
              <a:t>有很多工作要做：无论是保护我们的社区免受虐待和憎恨，捍卫民族国家的干涉，或确保在</a:t>
            </a:r>
            <a:r>
              <a:rPr lang="en-US" altLang="zh-CN" sz="700" b="1" dirty="0"/>
              <a:t>Facebook</a:t>
            </a:r>
            <a:r>
              <a:rPr lang="zh-CN" altLang="en-US" sz="700" b="1" dirty="0"/>
              <a:t>上花费的时间是高效值得的。我的</a:t>
            </a:r>
            <a:r>
              <a:rPr lang="en-US" altLang="zh-CN" sz="700" b="1" dirty="0"/>
              <a:t>2018</a:t>
            </a:r>
            <a:r>
              <a:rPr lang="zh-CN" altLang="en-US" sz="700" b="1" dirty="0"/>
              <a:t>年的挑战就是要集中精力解决这些重要问题</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2017</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走遍并拜访美国的每一个州</a:t>
            </a:r>
            <a:r>
              <a:rPr lang="zh-CN" altLang="en-US" sz="700" dirty="0"/>
              <a:t>；</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2016</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全年跑步 </a:t>
            </a:r>
            <a:r>
              <a:rPr lang="en-US" altLang="zh-CN" sz="700" b="1" dirty="0"/>
              <a:t>365</a:t>
            </a:r>
            <a:r>
              <a:rPr lang="zh-CN" altLang="en-US" sz="700" b="1" dirty="0"/>
              <a:t>英里并开发私人</a:t>
            </a:r>
            <a:r>
              <a:rPr lang="en-US" altLang="zh-CN" sz="700" b="1" dirty="0"/>
              <a:t>AI </a:t>
            </a:r>
            <a:r>
              <a:rPr lang="zh-CN" altLang="en-US" sz="700" b="1" dirty="0"/>
              <a:t>助手；</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2015</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dirty="0"/>
              <a:t>每个月读两本新书，重点学习不同的文化、信仰、历史和科技；</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2014</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每天写一封感谢信</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2013</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每天跟 </a:t>
            </a:r>
            <a:r>
              <a:rPr lang="en-US" altLang="zh-CN" sz="700" b="1" dirty="0"/>
              <a:t>Facebook</a:t>
            </a:r>
            <a:r>
              <a:rPr lang="zh-CN" altLang="en-US" sz="700" b="1" dirty="0"/>
              <a:t>以外的人见面；</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2012</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dirty="0"/>
              <a:t>坚持每天写代码；</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2011</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dirty="0"/>
              <a:t>只吃自己亲手屠宰的动物；</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2010</a:t>
            </a:r>
            <a:r>
              <a:rPr lang="zh-CN" altLang="en-US" b="0" i="0" dirty="0">
                <a:solidFill>
                  <a:schemeClr val="bg1"/>
                </a:solidFill>
                <a:effectLst/>
                <a:latin typeface="微软雅黑" panose="020B0503020204020204" pitchFamily="34" charset="-122"/>
                <a:ea typeface="微软雅黑" panose="020B0503020204020204" pitchFamily="34" charset="-122"/>
              </a:rPr>
              <a:t>年：学习中文</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2009</a:t>
            </a:r>
            <a:r>
              <a:rPr lang="zh-CN" altLang="en-US" b="0" i="0" dirty="0">
                <a:solidFill>
                  <a:schemeClr val="bg1"/>
                </a:solidFill>
                <a:effectLst/>
                <a:latin typeface="微软雅黑" panose="020B0503020204020204" pitchFamily="34" charset="-122"/>
                <a:ea typeface="微软雅黑" panose="020B0503020204020204" pitchFamily="34" charset="-122"/>
              </a:rPr>
              <a:t>年：每天坚持戴上领带；</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https://mp.weixin.qq.com/s?src=11&amp;timestamp=1569485730&amp;ver=1875&amp;signature=aof*Z6s4*FV1XNkUbxuqtRtJYn6DZ**OqgTpvrhJ2rWhg-QbsHR1Os*bZz7pheSQeDNG8avTs39IdjCuKqPuKf4Jb2F7NPxq9POpADrmfkzOdTY8R9cu20iMHwDtpdT5&amp;new=1</a:t>
            </a:r>
            <a:endParaRPr lang="zh-CN" altLang="en-US" b="0" i="0" dirty="0">
              <a:solidFill>
                <a:schemeClr val="bg1"/>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79850" y="2979753"/>
            <a:ext cx="12420599" cy="1518920"/>
          </a:xfrm>
          <a:prstGeom prst="rect">
            <a:avLst/>
          </a:prstGeom>
        </p:spPr>
        <p:txBody>
          <a:bodyPr wrap="square" lIns="0" tIns="0" rIns="0" bIns="0">
            <a:spAutoFit/>
          </a:bodyPr>
          <a:lstStyle>
            <a:lvl1pPr algn="ctr">
              <a:defRPr sz="980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subTitle" idx="4"/>
          </p:nvPr>
        </p:nvSpPr>
        <p:spPr>
          <a:xfrm>
            <a:off x="2892514" y="5785347"/>
            <a:ext cx="14319071" cy="823302"/>
          </a:xfrm>
          <a:prstGeom prst="rect">
            <a:avLst/>
          </a:prstGeom>
        </p:spPr>
        <p:txBody>
          <a:bodyPr wrap="square" lIns="0" tIns="0" rIns="0" bIns="0">
            <a:spAutoFit/>
          </a:bodyPr>
          <a:lstStyle>
            <a:lvl1pPr>
              <a:defRPr sz="5350" b="0" i="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p:txBody>
      </p:sp>
      <p:sp>
        <p:nvSpPr>
          <p:cNvPr id="13" name="日期占位符 12"/>
          <p:cNvSpPr>
            <a:spLocks noGrp="1"/>
          </p:cNvSpPr>
          <p:nvPr>
            <p:ph type="dt" sz="half" idx="10"/>
          </p:nvPr>
        </p:nvSpPr>
        <p:spPr/>
        <p:txBody>
          <a:bodyPr/>
          <a:lstStyle/>
          <a:p>
            <a:fld id="{1D8BD707-D9CF-40AE-B4C6-C98DA3205C09}" type="datetimeFigureOut">
              <a:rPr lang="en-US" smtClean="0"/>
            </a:fld>
            <a:endParaRPr lang="en-US"/>
          </a:p>
        </p:txBody>
      </p:sp>
      <p:sp>
        <p:nvSpPr>
          <p:cNvPr id="14" name="页脚占位符 13"/>
          <p:cNvSpPr>
            <a:spLocks noGrp="1"/>
          </p:cNvSpPr>
          <p:nvPr>
            <p:ph type="ftr" sz="quarter" idx="11"/>
          </p:nvPr>
        </p:nvSpPr>
        <p:spPr/>
        <p:txBody>
          <a:bodyPr/>
          <a:lstStyle/>
          <a:p>
            <a:endParaRPr kumimoji="1" lang="zh-CN" altLang="en-US"/>
          </a:p>
        </p:txBody>
      </p:sp>
      <p:sp>
        <p:nvSpPr>
          <p:cNvPr id="15" name="灯片编号占位符 14"/>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16"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005205" y="1006475"/>
            <a:ext cx="18093690"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body" idx="1" hasCustomPrompt="1"/>
          </p:nvPr>
        </p:nvSpPr>
        <p:spPr>
          <a:xfrm>
            <a:off x="1005204" y="2911475"/>
            <a:ext cx="18093691" cy="6647974"/>
          </a:xfrm>
        </p:spPr>
        <p:txBody>
          <a:bodyPr lIns="0" tIns="0" rIns="0" bIns="0"/>
          <a:lstStyle>
            <a:lvl1pPr>
              <a:defRPr sz="5400" b="0" i="0">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7" name="日期占位符 6"/>
          <p:cNvSpPr>
            <a:spLocks noGrp="1"/>
          </p:cNvSpPr>
          <p:nvPr>
            <p:ph type="dt" sz="half" idx="10"/>
          </p:nvPr>
        </p:nvSpPr>
        <p:spPr/>
        <p:txBody>
          <a:bodyPr/>
          <a:lstStyle/>
          <a:p>
            <a:fld id="{1D8BD707-D9CF-40AE-B4C6-C98DA3205C09}" type="datetimeFigureOut">
              <a:rPr lang="en-US" smtClean="0"/>
            </a:fld>
            <a:endParaRPr 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10"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86764" y="651320"/>
            <a:ext cx="1811213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sz="half" idx="2" hasCustomPrompt="1"/>
          </p:nvPr>
        </p:nvSpPr>
        <p:spPr>
          <a:xfrm>
            <a:off x="1005205"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4" name="Holder 4"/>
          <p:cNvSpPr>
            <a:spLocks noGrp="1"/>
          </p:cNvSpPr>
          <p:nvPr>
            <p:ph sz="half" idx="3" hasCustomPrompt="1"/>
          </p:nvPr>
        </p:nvSpPr>
        <p:spPr>
          <a:xfrm>
            <a:off x="10353611"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8" name="日期占位符 7"/>
          <p:cNvSpPr>
            <a:spLocks noGrp="1"/>
          </p:cNvSpPr>
          <p:nvPr>
            <p:ph type="dt" sz="half" idx="10"/>
          </p:nvPr>
        </p:nvSpPr>
        <p:spPr/>
        <p:txBody>
          <a:bodyPr/>
          <a:lstStyle/>
          <a:p>
            <a:fld id="{1D8BD707-D9CF-40AE-B4C6-C98DA3205C09}" type="datetimeFigureOut">
              <a:rPr lang="en-US" smtClean="0"/>
            </a:fld>
            <a:endParaRPr lang="en-US"/>
          </a:p>
        </p:txBody>
      </p:sp>
      <p:sp>
        <p:nvSpPr>
          <p:cNvPr id="9" name="页脚占位符 8"/>
          <p:cNvSpPr>
            <a:spLocks noGrp="1"/>
          </p:cNvSpPr>
          <p:nvPr>
            <p:ph type="ftr" sz="quarter" idx="11"/>
          </p:nvPr>
        </p:nvSpPr>
        <p:spPr/>
        <p:txBody>
          <a:bodyPr/>
          <a:lstStyle/>
          <a:p>
            <a:endParaRPr kumimoji="1" lang="zh-CN" altLang="en-US"/>
          </a:p>
        </p:txBody>
      </p:sp>
      <p:sp>
        <p:nvSpPr>
          <p:cNvPr id="10" name="灯片编号占位符 9"/>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11"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05204" y="854075"/>
            <a:ext cx="1809369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6" name="日期占位符 5"/>
          <p:cNvSpPr>
            <a:spLocks noGrp="1"/>
          </p:cNvSpPr>
          <p:nvPr>
            <p:ph type="dt" sz="half" idx="10"/>
          </p:nvPr>
        </p:nvSpPr>
        <p:spPr/>
        <p:txBody>
          <a:bodyPr/>
          <a:lstStyle/>
          <a:p>
            <a:fld id="{1D8BD707-D9CF-40AE-B4C6-C98DA3205C09}" type="datetimeFigureOut">
              <a:rPr lang="en-US" smtClean="0"/>
            </a:fld>
            <a:endParaRPr lang="en-US"/>
          </a:p>
        </p:txBody>
      </p:sp>
      <p:sp>
        <p:nvSpPr>
          <p:cNvPr id="7" name="页脚占位符 6"/>
          <p:cNvSpPr>
            <a:spLocks noGrp="1"/>
          </p:cNvSpPr>
          <p:nvPr>
            <p:ph type="ftr" sz="quarter" idx="11"/>
          </p:nvPr>
        </p:nvSpPr>
        <p:spPr/>
        <p:txBody>
          <a:bodyPr/>
          <a:lstStyle/>
          <a:p>
            <a:endParaRPr kumimoji="1" lang="zh-CN" altLang="en-US"/>
          </a:p>
        </p:txBody>
      </p:sp>
      <p:sp>
        <p:nvSpPr>
          <p:cNvPr id="8" name="灯片编号占位符 7"/>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9"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930275"/>
            <a:ext cx="11697258" cy="1192530"/>
          </a:xfrm>
          <a:prstGeom prst="rect">
            <a:avLst/>
          </a:prstGeom>
        </p:spPr>
        <p:txBody>
          <a:bodyPr wrap="square" lIns="0" tIns="0" rIns="0" bIns="0">
            <a:spAutoFit/>
          </a:bodyPr>
          <a:lstStyle>
            <a:lvl1pPr>
              <a:defRPr sz="7650" b="1" i="0">
                <a:solidFill>
                  <a:srgbClr val="F9CD0E"/>
                </a:solidFill>
                <a:latin typeface="PingFang-SC-Heavy"/>
                <a:cs typeface="PingFang-SC-Heavy"/>
              </a:defRPr>
            </a:lvl1pPr>
          </a:lstStyle>
          <a:p>
            <a:endParaRPr dirty="0"/>
          </a:p>
        </p:txBody>
      </p:sp>
      <p:sp>
        <p:nvSpPr>
          <p:cNvPr id="3" name="Holder 3"/>
          <p:cNvSpPr>
            <a:spLocks noGrp="1"/>
          </p:cNvSpPr>
          <p:nvPr>
            <p:ph type="body" idx="1"/>
          </p:nvPr>
        </p:nvSpPr>
        <p:spPr>
          <a:xfrm>
            <a:off x="1005204" y="2911475"/>
            <a:ext cx="18093691" cy="4985980"/>
          </a:xfrm>
          <a:prstGeom prst="rect">
            <a:avLst/>
          </a:prstGeom>
        </p:spPr>
        <p:txBody>
          <a:bodyPr wrap="square" lIns="0" tIns="0" rIns="0" bIns="0">
            <a:spAutoFit/>
          </a:bodyPr>
          <a:lstStyle>
            <a:lvl1pPr>
              <a:defRPr b="0" i="0">
                <a:solidFill>
                  <a:schemeClr val="tx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
        <p:nvSpPr>
          <p:cNvPr id="9" name="页脚占位符 8"/>
          <p:cNvSpPr>
            <a:spLocks noGrp="1"/>
          </p:cNvSpPr>
          <p:nvPr>
            <p:ph type="ftr" sz="quarter" idx="3"/>
          </p:nvPr>
        </p:nvSpPr>
        <p:spPr>
          <a:xfrm>
            <a:off x="6659563" y="10623550"/>
            <a:ext cx="6784975" cy="609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defRPr>
          <a:latin typeface="Microsoft YaHei" panose="020B0503020204020204" pitchFamily="34" charset="-122"/>
          <a:ea typeface="Microsoft YaHei" panose="020B0503020204020204" pitchFamily="34" charset="-122"/>
          <a:cs typeface="Microsoft YaHei" panose="020B0503020204020204" pitchFamily="34" charset="-122"/>
        </a:defRPr>
      </a:lvl1pPr>
    </p:titleStyle>
    <p:bodyStyle>
      <a:lvl1pPr marL="0">
        <a:defRPr sz="540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2.xml"/><Relationship Id="rId4" Type="http://schemas.openxmlformats.org/officeDocument/2006/relationships/image" Target="../media/image36.png"/><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xml"/><Relationship Id="rId2" Type="http://schemas.openxmlformats.org/officeDocument/2006/relationships/hyperlink" Target="https://plumbr.eu/" TargetMode="External"/><Relationship Id="rId1" Type="http://schemas.openxmlformats.org/officeDocument/2006/relationships/hyperlink" Target="https://github.com/Netflix/SimianArmy/wiki/Chaos-Monkey"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2.tif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hyperlink" Target="https://qcon.infoq.cn/2018/shanghai/" TargetMode="External"/><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72.xml"/><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3.tif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62037" y="3442780"/>
            <a:ext cx="18134013" cy="1625445"/>
          </a:xfrm>
          <a:prstGeom prst="rect">
            <a:avLst/>
          </a:prstGeom>
        </p:spPr>
        <p:txBody>
          <a:bodyPr vert="horz" wrap="square" lIns="0" tIns="12065" rIns="0" bIns="0" rtlCol="0">
            <a:spAutoFit/>
          </a:bodyPr>
          <a:lstStyle/>
          <a:p>
            <a:pPr marL="12700" marR="5080">
              <a:lnSpc>
                <a:spcPct val="100000"/>
              </a:lnSpc>
              <a:spcBef>
                <a:spcPts val="95"/>
              </a:spcBef>
            </a:pPr>
            <a:r>
              <a:rPr lang="zh-CN" altLang="en-US" sz="7200" b="1" spc="30" dirty="0" smtClean="0">
                <a:solidFill>
                  <a:srgbClr val="F9CD0E"/>
                </a:solidFill>
                <a:latin typeface="Microsoft YaHei" panose="020B0503020204020204" pitchFamily="34" charset="-122"/>
                <a:ea typeface="Microsoft YaHei" panose="020B0503020204020204" pitchFamily="34" charset="-122"/>
                <a:cs typeface="苹方" panose="020B0300000000000000" charset="-122"/>
              </a:rPr>
              <a:t>黑客之道</a:t>
            </a:r>
            <a:r>
              <a:rPr lang="en-US" altLang="zh-CN" sz="7200" b="1" spc="30" dirty="0" smtClean="0">
                <a:solidFill>
                  <a:srgbClr val="F9CD0E"/>
                </a:solidFill>
                <a:latin typeface="Microsoft YaHei" panose="020B0503020204020204" pitchFamily="34" charset="-122"/>
                <a:ea typeface="Microsoft YaHei" panose="020B0503020204020204" pitchFamily="34" charset="-122"/>
                <a:cs typeface="苹方" panose="020B0300000000000000" charset="-122"/>
              </a:rPr>
              <a:t>-</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解码</a:t>
            </a:r>
            <a:r>
              <a:rPr lang="en-US" altLang="zh-CN" sz="7200" b="1" spc="30" dirty="0" err="1">
                <a:solidFill>
                  <a:srgbClr val="F9CD0E"/>
                </a:solidFill>
                <a:latin typeface="Microsoft YaHei" panose="020B0503020204020204" pitchFamily="34" charset="-122"/>
                <a:ea typeface="Microsoft YaHei" panose="020B0503020204020204" pitchFamily="34" charset="-122"/>
                <a:cs typeface="苹方" panose="020B0300000000000000" charset="-122"/>
              </a:rPr>
              <a:t>FaceBook</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的</a:t>
            </a:r>
            <a:r>
              <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之路</a:t>
            </a:r>
            <a:endPar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marR="5080" algn="r">
              <a:lnSpc>
                <a:spcPct val="100000"/>
              </a:lnSpc>
              <a:spcBef>
                <a:spcPts val="95"/>
              </a:spcBef>
            </a:pPr>
            <a:endParaRPr sz="2800" dirty="0">
              <a:latin typeface="Microsoft YaHei" panose="020B0503020204020204" pitchFamily="34" charset="-122"/>
              <a:ea typeface="Microsoft YaHei" panose="020B0503020204020204" pitchFamily="34" charset="-122"/>
              <a:cs typeface="苹方" panose="020B0300000000000000" charset="-122"/>
            </a:endParaRPr>
          </a:p>
        </p:txBody>
      </p:sp>
      <p:sp>
        <p:nvSpPr>
          <p:cNvPr id="5" name="object 5"/>
          <p:cNvSpPr txBox="1"/>
          <p:nvPr/>
        </p:nvSpPr>
        <p:spPr>
          <a:xfrm>
            <a:off x="1062037" y="6173311"/>
            <a:ext cx="11580813" cy="2809102"/>
          </a:xfrm>
          <a:prstGeom prst="rect">
            <a:avLst/>
          </a:prstGeom>
        </p:spPr>
        <p:txBody>
          <a:bodyPr vert="horz" wrap="square" lIns="0" tIns="13335" rIns="0" bIns="0" rtlCol="0">
            <a:spAutoFit/>
          </a:bodyPr>
          <a:lstStyle/>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案例深度研究战团</a:t>
            </a: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2019</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年</a:t>
            </a: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9</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月</a:t>
            </a:r>
            <a:endParaRPr 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p:txBody>
      </p:sp>
      <p:sp>
        <p:nvSpPr>
          <p:cNvPr id="6" name="object 6"/>
          <p:cNvSpPr/>
          <p:nvPr/>
        </p:nvSpPr>
        <p:spPr>
          <a:xfrm flipV="1">
            <a:off x="1266977" y="5560667"/>
            <a:ext cx="17167074" cy="50096"/>
          </a:xfrm>
          <a:custGeom>
            <a:avLst/>
            <a:gdLst/>
            <a:ahLst/>
            <a:cxnLst/>
            <a:rect l="l" t="t" r="r" b="b"/>
            <a:pathLst>
              <a:path w="16021050">
                <a:moveTo>
                  <a:pt x="0" y="0"/>
                </a:moveTo>
                <a:lnTo>
                  <a:pt x="16020454" y="0"/>
                </a:lnTo>
              </a:path>
            </a:pathLst>
          </a:custGeom>
          <a:ln w="10470">
            <a:solidFill>
              <a:srgbClr val="FFFFFF"/>
            </a:solidFill>
          </a:ln>
        </p:spPr>
        <p:txBody>
          <a:bodyPr wrap="square" lIns="0" tIns="0" rIns="0" bIns="0" rtlCol="0"/>
          <a:lstStyl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Facebook</a:t>
            </a:r>
            <a:endParaRPr lang="zh-CN" altLang="en-US" dirty="0"/>
          </a:p>
        </p:txBody>
      </p:sp>
      <p:sp>
        <p:nvSpPr>
          <p:cNvPr id="4" name="Rectangle 14"/>
          <p:cNvSpPr/>
          <p:nvPr/>
        </p:nvSpPr>
        <p:spPr>
          <a:xfrm>
            <a:off x="755650" y="3412337"/>
            <a:ext cx="8991600" cy="6585738"/>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0"/>
          </a:p>
        </p:txBody>
      </p:sp>
      <p:sp>
        <p:nvSpPr>
          <p:cNvPr id="5" name="Rectangle 20"/>
          <p:cNvSpPr/>
          <p:nvPr/>
        </p:nvSpPr>
        <p:spPr>
          <a:xfrm>
            <a:off x="10482816" y="3412337"/>
            <a:ext cx="9094234" cy="6585738"/>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0"/>
          </a:p>
        </p:txBody>
      </p:sp>
      <p:sp>
        <p:nvSpPr>
          <p:cNvPr id="8" name="Title 3"/>
          <p:cNvSpPr txBox="1"/>
          <p:nvPr/>
        </p:nvSpPr>
        <p:spPr>
          <a:xfrm>
            <a:off x="5939219" y="5155243"/>
            <a:ext cx="4032506" cy="4753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3600" b="0" dirty="0">
                <a:solidFill>
                  <a:schemeClr val="bg1"/>
                </a:solidFill>
                <a:latin typeface="+mn-lt"/>
              </a:rPr>
              <a:t>CEO / Founder</a:t>
            </a:r>
            <a:endParaRPr lang="en-US" sz="3600" b="0" dirty="0">
              <a:solidFill>
                <a:schemeClr val="bg1"/>
              </a:solidFill>
              <a:latin typeface="+mn-lt"/>
            </a:endParaRPr>
          </a:p>
        </p:txBody>
      </p:sp>
      <p:sp>
        <p:nvSpPr>
          <p:cNvPr id="9" name="Title 3"/>
          <p:cNvSpPr txBox="1"/>
          <p:nvPr/>
        </p:nvSpPr>
        <p:spPr>
          <a:xfrm>
            <a:off x="14656084" y="4163110"/>
            <a:ext cx="4032506" cy="562188"/>
          </a:xfrm>
          <a:prstGeom prst="rect">
            <a:avLst/>
          </a:prstGeom>
        </p:spPr>
        <p:txBody>
          <a:bodyPr/>
          <a:lstStyle>
            <a:lvl1pPr>
              <a:lnSpc>
                <a:spcPct val="80000"/>
              </a:lnSpc>
              <a:spcBef>
                <a:spcPct val="0"/>
              </a:spcBef>
              <a:buNone/>
              <a:defRPr sz="2800" b="1" i="0">
                <a:solidFill>
                  <a:srgbClr val="FFC000"/>
                </a:solidFill>
                <a:ea typeface="Bebas Neue" charset="0"/>
                <a:cs typeface="Bebas Neue" charset="0"/>
              </a:defRPr>
            </a:lvl1pPr>
          </a:lstStyle>
          <a:p>
            <a:r>
              <a:rPr lang="en-US" altLang="zh-CN" sz="3600" dirty="0"/>
              <a:t>Sheryl Sandberg</a:t>
            </a:r>
            <a:endParaRPr lang="en-US" sz="3600" dirty="0"/>
          </a:p>
        </p:txBody>
      </p:sp>
      <p:sp>
        <p:nvSpPr>
          <p:cNvPr id="10" name="Title 3"/>
          <p:cNvSpPr txBox="1"/>
          <p:nvPr/>
        </p:nvSpPr>
        <p:spPr>
          <a:xfrm>
            <a:off x="14696582" y="4920252"/>
            <a:ext cx="4032506" cy="4753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3600" b="0" dirty="0">
                <a:solidFill>
                  <a:schemeClr val="bg1"/>
                </a:solidFill>
                <a:latin typeface="+mn-lt"/>
              </a:rPr>
              <a:t>COO/F</a:t>
            </a:r>
            <a:r>
              <a:rPr lang="en-US" altLang="zh-CN" sz="3600" b="0" dirty="0">
                <a:solidFill>
                  <a:schemeClr val="bg1"/>
                </a:solidFill>
                <a:latin typeface="+mn-lt"/>
              </a:rPr>
              <a:t>acebook </a:t>
            </a:r>
            <a:r>
              <a:rPr lang="zh-CN" altLang="en-US" sz="3600" b="0" dirty="0">
                <a:solidFill>
                  <a:schemeClr val="bg1"/>
                </a:solidFill>
                <a:latin typeface="+mn-lt"/>
              </a:rPr>
              <a:t>二当家</a:t>
            </a:r>
            <a:r>
              <a:rPr lang="en-US" sz="3600" b="0" dirty="0">
                <a:solidFill>
                  <a:schemeClr val="bg1"/>
                </a:solidFill>
                <a:latin typeface="+mn-lt"/>
              </a:rPr>
              <a:t> </a:t>
            </a:r>
            <a:endParaRPr lang="en-US" sz="3600" b="0" dirty="0">
              <a:solidFill>
                <a:schemeClr val="bg1"/>
              </a:solidFill>
              <a:latin typeface="+mn-lt"/>
            </a:endParaRPr>
          </a:p>
        </p:txBody>
      </p:sp>
      <p:cxnSp>
        <p:nvCxnSpPr>
          <p:cNvPr id="11" name="Straight Connector 33"/>
          <p:cNvCxnSpPr/>
          <p:nvPr/>
        </p:nvCxnSpPr>
        <p:spPr>
          <a:xfrm>
            <a:off x="4294400" y="3449620"/>
            <a:ext cx="390917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35"/>
          <p:cNvCxnSpPr/>
          <p:nvPr/>
        </p:nvCxnSpPr>
        <p:spPr>
          <a:xfrm>
            <a:off x="13742111" y="3449620"/>
            <a:ext cx="390917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20688" y="3813540"/>
            <a:ext cx="3811905" cy="2877988"/>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742" y="3762502"/>
            <a:ext cx="4581389" cy="2785482"/>
          </a:xfrm>
          <a:prstGeom prst="rect">
            <a:avLst/>
          </a:prstGeom>
        </p:spPr>
      </p:pic>
      <p:sp>
        <p:nvSpPr>
          <p:cNvPr id="17" name="Title 3"/>
          <p:cNvSpPr txBox="1"/>
          <p:nvPr/>
        </p:nvSpPr>
        <p:spPr>
          <a:xfrm>
            <a:off x="5965622" y="4444204"/>
            <a:ext cx="3873238" cy="382585"/>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2800" dirty="0">
                <a:solidFill>
                  <a:srgbClr val="FFC000"/>
                </a:solidFill>
                <a:latin typeface="+mn-lt"/>
              </a:rPr>
              <a:t>Mark </a:t>
            </a:r>
            <a:r>
              <a:rPr lang="en-US" sz="3200" dirty="0">
                <a:solidFill>
                  <a:srgbClr val="FFC000"/>
                </a:solidFill>
                <a:latin typeface="+mn-lt"/>
              </a:rPr>
              <a:t>Zuckerberg</a:t>
            </a:r>
            <a:endParaRPr lang="en-US" sz="2800" dirty="0">
              <a:solidFill>
                <a:srgbClr val="FFC000"/>
              </a:solidFill>
              <a:latin typeface="+mn-lt"/>
            </a:endParaRPr>
          </a:p>
        </p:txBody>
      </p:sp>
      <p:sp>
        <p:nvSpPr>
          <p:cNvPr id="19" name="矩形 18"/>
          <p:cNvSpPr/>
          <p:nvPr/>
        </p:nvSpPr>
        <p:spPr>
          <a:xfrm>
            <a:off x="1391257" y="7034745"/>
            <a:ext cx="7054443" cy="2508651"/>
          </a:xfrm>
          <a:prstGeom prst="rect">
            <a:avLst/>
          </a:prstGeom>
        </p:spPr>
        <p:txBody>
          <a:bodyPr/>
          <a:lstStyle/>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最喜欢的三句话：</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1</a:t>
            </a:r>
            <a:r>
              <a:rPr lang="zh-CN" altLang="en-US" sz="2400" dirty="0">
                <a:solidFill>
                  <a:srgbClr val="FFC000"/>
                </a:solidFill>
                <a:latin typeface="微软雅黑" panose="020B0503020204020204" pitchFamily="34" charset="-122"/>
                <a:ea typeface="微软雅黑" panose="020B0503020204020204" pitchFamily="34" charset="-122"/>
                <a:cs typeface="+mn-ea"/>
              </a:rPr>
              <a:t>、维吉尔：“天佑勇者。”</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2</a:t>
            </a:r>
            <a:r>
              <a:rPr lang="zh-CN" altLang="en-US" sz="2400" dirty="0">
                <a:solidFill>
                  <a:srgbClr val="FFC000"/>
                </a:solidFill>
                <a:latin typeface="微软雅黑" panose="020B0503020204020204" pitchFamily="34" charset="-122"/>
                <a:ea typeface="微软雅黑" panose="020B0503020204020204" pitchFamily="34" charset="-122"/>
                <a:cs typeface="+mn-ea"/>
              </a:rPr>
              <a:t>、毕加索：“每一个孩子都是天生的艺术家，问题是长大后如何保持童心。”</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、爱因斯坦：“凡事都应简化到不能再简化。”</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p:txBody>
      </p:sp>
      <p:sp>
        <p:nvSpPr>
          <p:cNvPr id="15" name="矩形 14"/>
          <p:cNvSpPr/>
          <p:nvPr/>
        </p:nvSpPr>
        <p:spPr>
          <a:xfrm>
            <a:off x="10539827" y="7215573"/>
            <a:ext cx="9037223" cy="2508651"/>
          </a:xfrm>
          <a:prstGeom prst="rect">
            <a:avLst/>
          </a:prstGeom>
        </p:spPr>
        <p:txBody>
          <a:bodyPr/>
          <a:lstStyle/>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是扎克伯格的绝佳搭档</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2008</a:t>
            </a:r>
            <a:r>
              <a:rPr lang="zh-CN" altLang="en-US" sz="2400" dirty="0">
                <a:solidFill>
                  <a:srgbClr val="FFC000"/>
                </a:solidFill>
                <a:latin typeface="微软雅黑" panose="020B0503020204020204" pitchFamily="34" charset="-122"/>
                <a:ea typeface="微软雅黑" panose="020B0503020204020204" pitchFamily="34" charset="-122"/>
                <a:cs typeface="+mn-ea"/>
              </a:rPr>
              <a:t>年</a:t>
            </a: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月，雪莉</a:t>
            </a:r>
            <a:r>
              <a:rPr lang="en-US" altLang="zh-CN" sz="2400" dirty="0">
                <a:solidFill>
                  <a:srgbClr val="FFC000"/>
                </a:solidFill>
                <a:latin typeface="微软雅黑" panose="020B0503020204020204" pitchFamily="34" charset="-122"/>
                <a:ea typeface="微软雅黑" panose="020B0503020204020204" pitchFamily="34" charset="-122"/>
                <a:cs typeface="+mn-ea"/>
              </a:rPr>
              <a:t>·</a:t>
            </a:r>
            <a:r>
              <a:rPr lang="zh-CN" altLang="en-US" sz="2400" dirty="0">
                <a:solidFill>
                  <a:srgbClr val="FFC000"/>
                </a:solidFill>
                <a:latin typeface="微软雅黑" panose="020B0503020204020204" pitchFamily="34" charset="-122"/>
                <a:ea typeface="微软雅黑" panose="020B0503020204020204" pitchFamily="34" charset="-122"/>
                <a:cs typeface="+mn-ea"/>
              </a:rPr>
              <a:t>桑德伯格应邀出任“脸谱”首席运营官。</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雪莉</a:t>
            </a:r>
            <a:r>
              <a:rPr lang="en-US" altLang="zh-CN" sz="2400" dirty="0">
                <a:solidFill>
                  <a:srgbClr val="FFC000"/>
                </a:solidFill>
                <a:latin typeface="微软雅黑" panose="020B0503020204020204" pitchFamily="34" charset="-122"/>
                <a:ea typeface="微软雅黑" panose="020B0503020204020204" pitchFamily="34" charset="-122"/>
                <a:cs typeface="+mn-ea"/>
              </a:rPr>
              <a:t>·</a:t>
            </a:r>
            <a:r>
              <a:rPr lang="zh-CN" altLang="en-US" sz="2400" dirty="0">
                <a:solidFill>
                  <a:srgbClr val="FFC000"/>
                </a:solidFill>
                <a:latin typeface="微软雅黑" panose="020B0503020204020204" pitchFamily="34" charset="-122"/>
                <a:ea typeface="微软雅黑" panose="020B0503020204020204" pitchFamily="34" charset="-122"/>
                <a:cs typeface="+mn-ea"/>
              </a:rPr>
              <a:t>桑德伯格加盟“脸谱”</a:t>
            </a: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年后，网站员工人数从</a:t>
            </a:r>
            <a:r>
              <a:rPr lang="en-US" altLang="zh-CN" sz="2400" dirty="0">
                <a:solidFill>
                  <a:srgbClr val="FFC000"/>
                </a:solidFill>
                <a:latin typeface="微软雅黑" panose="020B0503020204020204" pitchFamily="34" charset="-122"/>
                <a:ea typeface="微软雅黑" panose="020B0503020204020204" pitchFamily="34" charset="-122"/>
                <a:cs typeface="+mn-ea"/>
              </a:rPr>
              <a:t>130</a:t>
            </a:r>
            <a:r>
              <a:rPr lang="zh-CN" altLang="en-US" sz="2400" dirty="0">
                <a:solidFill>
                  <a:srgbClr val="FFC000"/>
                </a:solidFill>
                <a:latin typeface="微软雅黑" panose="020B0503020204020204" pitchFamily="34" charset="-122"/>
                <a:ea typeface="微软雅黑" panose="020B0503020204020204" pitchFamily="34" charset="-122"/>
                <a:cs typeface="+mn-ea"/>
              </a:rPr>
              <a:t>人增加到</a:t>
            </a:r>
            <a:r>
              <a:rPr lang="en-US" altLang="zh-CN" sz="2400" dirty="0">
                <a:solidFill>
                  <a:srgbClr val="FFC000"/>
                </a:solidFill>
                <a:latin typeface="微软雅黑" panose="020B0503020204020204" pitchFamily="34" charset="-122"/>
                <a:ea typeface="微软雅黑" panose="020B0503020204020204" pitchFamily="34" charset="-122"/>
                <a:cs typeface="+mn-ea"/>
              </a:rPr>
              <a:t>2500</a:t>
            </a:r>
            <a:r>
              <a:rPr lang="zh-CN" altLang="en-US" sz="2400" dirty="0">
                <a:solidFill>
                  <a:srgbClr val="FFC000"/>
                </a:solidFill>
                <a:latin typeface="微软雅黑" panose="020B0503020204020204" pitchFamily="34" charset="-122"/>
                <a:ea typeface="微软雅黑" panose="020B0503020204020204" pitchFamily="34" charset="-122"/>
                <a:cs typeface="+mn-ea"/>
              </a:rPr>
              <a:t>人，全球范围内用户数量从</a:t>
            </a:r>
            <a:r>
              <a:rPr lang="en-US" altLang="zh-CN" sz="2400" dirty="0">
                <a:solidFill>
                  <a:srgbClr val="FFC000"/>
                </a:solidFill>
                <a:latin typeface="微软雅黑" panose="020B0503020204020204" pitchFamily="34" charset="-122"/>
                <a:ea typeface="微软雅黑" panose="020B0503020204020204" pitchFamily="34" charset="-122"/>
                <a:cs typeface="+mn-ea"/>
              </a:rPr>
              <a:t>7000</a:t>
            </a:r>
            <a:r>
              <a:rPr lang="zh-CN" altLang="en-US" sz="2400" dirty="0">
                <a:solidFill>
                  <a:srgbClr val="FFC000"/>
                </a:solidFill>
                <a:latin typeface="微软雅黑" panose="020B0503020204020204" pitchFamily="34" charset="-122"/>
                <a:ea typeface="微软雅黑" panose="020B0503020204020204" pitchFamily="34" charset="-122"/>
                <a:cs typeface="+mn-ea"/>
              </a:rPr>
              <a:t>万增长到</a:t>
            </a:r>
            <a:r>
              <a:rPr lang="en-US" altLang="zh-CN" sz="2400" dirty="0">
                <a:solidFill>
                  <a:srgbClr val="FFC000"/>
                </a:solidFill>
                <a:latin typeface="微软雅黑" panose="020B0503020204020204" pitchFamily="34" charset="-122"/>
                <a:ea typeface="微软雅黑" panose="020B0503020204020204" pitchFamily="34" charset="-122"/>
                <a:cs typeface="+mn-ea"/>
              </a:rPr>
              <a:t>7</a:t>
            </a:r>
            <a:r>
              <a:rPr lang="zh-CN" altLang="en-US" sz="2400" dirty="0">
                <a:solidFill>
                  <a:srgbClr val="FFC000"/>
                </a:solidFill>
                <a:latin typeface="微软雅黑" panose="020B0503020204020204" pitchFamily="34" charset="-122"/>
                <a:ea typeface="微软雅黑" panose="020B0503020204020204" pitchFamily="34" charset="-122"/>
                <a:cs typeface="+mn-ea"/>
              </a:rPr>
              <a:t>亿。</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par>
                                <p:cTn id="27" presetID="16" presetClass="entr" presetSubtype="21"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par>
                                <p:cTn id="30" presetID="16" presetClass="entr" presetSubtype="21"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arn(inVertical)">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9" grpId="0"/>
      <p:bldP spid="10"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8495" y="549275"/>
            <a:ext cx="18093690" cy="923330"/>
          </a:xfrm>
        </p:spPr>
        <p:txBody>
          <a:bodyPr/>
          <a:lstStyle/>
          <a:p>
            <a:r>
              <a:rPr lang="zh-CN" altLang="en-US" sz="6000" dirty="0"/>
              <a:t>扎克伯格的</a:t>
            </a:r>
            <a:r>
              <a:rPr lang="zh-CN" altLang="en-US" sz="6000" dirty="0" smtClean="0"/>
              <a:t>控制权</a:t>
            </a:r>
            <a:r>
              <a:rPr lang="en-US" altLang="zh-CN" sz="6000" dirty="0" smtClean="0"/>
              <a:t>—</a:t>
            </a:r>
            <a:r>
              <a:rPr lang="zh-CN" altLang="en-US" sz="6000" dirty="0" smtClean="0"/>
              <a:t>朕即国家</a:t>
            </a:r>
            <a:endParaRPr lang="zh-CN" altLang="en-US" sz="6000" dirty="0"/>
          </a:p>
        </p:txBody>
      </p:sp>
      <p:sp>
        <p:nvSpPr>
          <p:cNvPr id="3" name="文本占位符 2"/>
          <p:cNvSpPr>
            <a:spLocks noGrp="1"/>
          </p:cNvSpPr>
          <p:nvPr>
            <p:ph type="body" idx="1"/>
          </p:nvPr>
        </p:nvSpPr>
        <p:spPr>
          <a:xfrm>
            <a:off x="988494" y="2073275"/>
            <a:ext cx="18093691" cy="8309967"/>
          </a:xfrm>
        </p:spPr>
        <p:txBody>
          <a:bodyPr/>
          <a:lstStyle/>
          <a:p>
            <a:pPr>
              <a:lnSpc>
                <a:spcPct val="150000"/>
              </a:lnSpc>
            </a:pPr>
            <a:r>
              <a:rPr lang="zh-CN" altLang="en-US" sz="3600" b="1" dirty="0" smtClean="0"/>
              <a:t>扎克伯格是</a:t>
            </a:r>
            <a:r>
              <a:rPr lang="en-US" altLang="zh-CN" sz="3600" b="1" dirty="0" smtClean="0"/>
              <a:t>Facebook</a:t>
            </a:r>
            <a:r>
              <a:rPr lang="zh-CN" altLang="en-US" sz="3600" b="1" dirty="0" smtClean="0"/>
              <a:t>的灵魂，在</a:t>
            </a:r>
            <a:r>
              <a:rPr lang="en-US" altLang="zh-CN" sz="3600" b="1" dirty="0" smtClean="0"/>
              <a:t>Facebook</a:t>
            </a:r>
            <a:r>
              <a:rPr lang="zh-CN" altLang="en-US" sz="3600" b="1" dirty="0" smtClean="0"/>
              <a:t>发展的每个阶段，都烙着扎克伯格的个人印记。</a:t>
            </a:r>
            <a:endParaRPr lang="en-US" altLang="zh-CN" sz="3600" b="1" dirty="0" smtClean="0"/>
          </a:p>
          <a:p>
            <a:pPr>
              <a:lnSpc>
                <a:spcPct val="150000"/>
              </a:lnSpc>
            </a:pPr>
            <a:r>
              <a:rPr lang="zh-CN" altLang="en-US" sz="3600" b="1" dirty="0" smtClean="0"/>
              <a:t>和乔布斯一样，扎克伯格在消费者有更多选择和话语权的世界中对自己的远见深信不疑。</a:t>
            </a:r>
            <a:endParaRPr lang="en-US" altLang="zh-CN" sz="3600" b="1" dirty="0" smtClean="0"/>
          </a:p>
          <a:p>
            <a:pPr>
              <a:lnSpc>
                <a:spcPct val="150000"/>
              </a:lnSpc>
            </a:pPr>
            <a:endParaRPr lang="en-US" altLang="zh-CN" sz="3600" b="1" dirty="0"/>
          </a:p>
          <a:p>
            <a:pPr>
              <a:lnSpc>
                <a:spcPct val="150000"/>
              </a:lnSpc>
            </a:pPr>
            <a:r>
              <a:rPr lang="en-US" altLang="zh-CN" sz="3600" b="1" dirty="0" smtClean="0"/>
              <a:t>Facebook</a:t>
            </a:r>
            <a:r>
              <a:rPr lang="zh-CN" altLang="en-US" sz="3600" b="1" dirty="0" smtClean="0"/>
              <a:t>的每次以重大决策都是扎克伯格决定的，他甚至不用得到其他成员的同意，可自行决定一项重要的决策。</a:t>
            </a:r>
            <a:endParaRPr lang="en-US" altLang="zh-CN" sz="3600" b="1" dirty="0" smtClean="0"/>
          </a:p>
          <a:p>
            <a:pPr>
              <a:lnSpc>
                <a:spcPct val="150000"/>
              </a:lnSpc>
            </a:pPr>
            <a:endParaRPr lang="en-US" altLang="zh-CN" sz="3600" b="1" dirty="0" smtClean="0"/>
          </a:p>
          <a:p>
            <a:pPr>
              <a:lnSpc>
                <a:spcPct val="150000"/>
              </a:lnSpc>
            </a:pPr>
            <a:r>
              <a:rPr lang="zh-CN" altLang="en-US" sz="3600" b="1" dirty="0" smtClean="0"/>
              <a:t>在</a:t>
            </a:r>
            <a:r>
              <a:rPr lang="en-US" altLang="zh-CN" sz="3600" b="1" dirty="0" err="1" smtClean="0"/>
              <a:t>facebook</a:t>
            </a:r>
            <a:r>
              <a:rPr lang="zh-CN" altLang="en-US" sz="3600" b="1" dirty="0" smtClean="0"/>
              <a:t>内部，扎克伯格就像是一名皇帝，拥有绝对权威。</a:t>
            </a:r>
            <a:endParaRPr lang="en-US" altLang="zh-CN" sz="3600" b="1" dirty="0" smtClean="0"/>
          </a:p>
          <a:p>
            <a:pPr>
              <a:lnSpc>
                <a:spcPct val="150000"/>
              </a:lnSpc>
            </a:pPr>
            <a:endParaRPr lang="en-US" altLang="zh-CN" sz="3600" b="1" dirty="0"/>
          </a:p>
          <a:p>
            <a:pPr>
              <a:lnSpc>
                <a:spcPct val="150000"/>
              </a:lnSpc>
            </a:pPr>
            <a:r>
              <a:rPr lang="zh-CN" altLang="en-US" sz="3600" b="1" dirty="0" smtClean="0"/>
              <a:t>在成长快速的企业里，领袖应该带着霸气。</a:t>
            </a:r>
            <a:endParaRPr lang="en-US" altLang="zh-CN" sz="3600" b="1" dirty="0"/>
          </a:p>
        </p:txBody>
      </p:sp>
      <p:pic>
        <p:nvPicPr>
          <p:cNvPr id="4" name="图片 3"/>
          <p:cNvPicPr>
            <a:picLocks noChangeAspect="1"/>
          </p:cNvPicPr>
          <p:nvPr/>
        </p:nvPicPr>
        <p:blipFill>
          <a:blip r:embed="rId1"/>
          <a:stretch>
            <a:fillRect/>
          </a:stretch>
        </p:blipFill>
        <p:spPr>
          <a:xfrm>
            <a:off x="16643785" y="6416675"/>
            <a:ext cx="2438400" cy="3195145"/>
          </a:xfrm>
          <a:prstGeom prst="rect">
            <a:avLst/>
          </a:prstGeom>
        </p:spPr>
      </p:pic>
      <p:pic>
        <p:nvPicPr>
          <p:cNvPr id="5" name="图片 4"/>
          <p:cNvPicPr>
            <a:picLocks noChangeAspect="1"/>
          </p:cNvPicPr>
          <p:nvPr/>
        </p:nvPicPr>
        <p:blipFill>
          <a:blip r:embed="rId2"/>
          <a:stretch>
            <a:fillRect/>
          </a:stretch>
        </p:blipFill>
        <p:spPr>
          <a:xfrm>
            <a:off x="13709650" y="6400800"/>
            <a:ext cx="2293585" cy="32110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网络帝国</a:t>
            </a:r>
            <a:endParaRPr lang="zh-CN" altLang="en-US" sz="6000" dirty="0"/>
          </a:p>
        </p:txBody>
      </p:sp>
      <p:sp>
        <p:nvSpPr>
          <p:cNvPr id="3" name="文本占位符 2"/>
          <p:cNvSpPr>
            <a:spLocks noGrp="1"/>
          </p:cNvSpPr>
          <p:nvPr>
            <p:ph type="body" idx="1"/>
          </p:nvPr>
        </p:nvSpPr>
        <p:spPr>
          <a:xfrm>
            <a:off x="1005204" y="2649061"/>
            <a:ext cx="18093691" cy="5416868"/>
          </a:xfrm>
        </p:spPr>
        <p:txBody>
          <a:bodyPr/>
          <a:lstStyle/>
          <a:p>
            <a:r>
              <a:rPr lang="en-US" altLang="zh-CN" sz="4400" dirty="0" smtClean="0"/>
              <a:t>Facebook</a:t>
            </a:r>
            <a:r>
              <a:rPr lang="zh-CN" altLang="en-US" sz="4400" dirty="0" smtClean="0"/>
              <a:t>人口数量仅次于中国和印度，成为全球第三大“国家”，并且“建立在时间和疆域上没有界限的帝国”</a:t>
            </a:r>
            <a:endParaRPr lang="en-US" altLang="zh-CN" sz="4400" dirty="0" smtClean="0"/>
          </a:p>
          <a:p>
            <a:endParaRPr lang="en-US" altLang="zh-CN" sz="4400" dirty="0"/>
          </a:p>
          <a:p>
            <a:endParaRPr lang="en-US" altLang="zh-CN" sz="4400" dirty="0" smtClean="0"/>
          </a:p>
          <a:p>
            <a:r>
              <a:rPr lang="zh-CN" altLang="en-US" sz="4400" dirty="0" smtClean="0"/>
              <a:t>“</a:t>
            </a:r>
            <a:r>
              <a:rPr lang="zh-CN" altLang="en-US" sz="4400" dirty="0"/>
              <a:t>让</a:t>
            </a:r>
            <a:r>
              <a:rPr lang="en-US" altLang="zh-CN" sz="4400" dirty="0"/>
              <a:t>5</a:t>
            </a:r>
            <a:r>
              <a:rPr lang="zh-CN" altLang="en-US" sz="4400" dirty="0"/>
              <a:t>亿多人成功连接在一起，并在他们之间绘制社会关系；创造了一套交换信息的崭新系统；改变了人们的生活方式</a:t>
            </a:r>
            <a:r>
              <a:rPr lang="zh-CN" altLang="en-US" sz="4400" dirty="0" smtClean="0"/>
              <a:t>”</a:t>
            </a:r>
            <a:endParaRPr lang="en-US" altLang="zh-CN" sz="4400" dirty="0" smtClean="0"/>
          </a:p>
          <a:p>
            <a:endParaRPr lang="en-US" altLang="zh-CN" sz="4400" dirty="0"/>
          </a:p>
          <a:p>
            <a:r>
              <a:rPr lang="en-US" altLang="zh-CN" sz="4400" dirty="0" smtClean="0"/>
              <a:t>                         -----</a:t>
            </a:r>
            <a:r>
              <a:rPr lang="zh-CN" altLang="en-US" sz="4400" dirty="0" smtClean="0"/>
              <a:t>美国</a:t>
            </a:r>
            <a:r>
              <a:rPr lang="en-US" altLang="zh-CN" sz="4400" dirty="0" smtClean="0"/>
              <a:t>《</a:t>
            </a:r>
            <a:r>
              <a:rPr lang="zh-CN" altLang="en-US" sz="4400" dirty="0"/>
              <a:t>时代</a:t>
            </a:r>
            <a:r>
              <a:rPr lang="en-US" altLang="zh-CN" sz="4400" dirty="0" smtClean="0"/>
              <a:t>》</a:t>
            </a:r>
            <a:r>
              <a:rPr lang="zh-CN" altLang="en-US" sz="4400" dirty="0" smtClean="0"/>
              <a:t>杂志</a:t>
            </a:r>
            <a:r>
              <a:rPr lang="en-US" altLang="zh-CN" sz="4400" dirty="0" smtClean="0"/>
              <a:t>2010</a:t>
            </a:r>
            <a:r>
              <a:rPr lang="zh-CN" altLang="en-US" sz="4400" dirty="0" smtClean="0"/>
              <a:t>年风云人物 </a:t>
            </a:r>
            <a:endParaRPr lang="en-US" altLang="zh-CN" sz="4400" dirty="0" smtClean="0"/>
          </a:p>
        </p:txBody>
      </p:sp>
      <p:pic>
        <p:nvPicPr>
          <p:cNvPr id="4" name="图片 3"/>
          <p:cNvPicPr>
            <a:picLocks noChangeAspect="1"/>
          </p:cNvPicPr>
          <p:nvPr/>
        </p:nvPicPr>
        <p:blipFill>
          <a:blip r:embed="rId1"/>
          <a:stretch>
            <a:fillRect/>
          </a:stretch>
        </p:blipFill>
        <p:spPr>
          <a:xfrm>
            <a:off x="15995650" y="6645275"/>
            <a:ext cx="2819400" cy="39471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549275"/>
            <a:ext cx="18093690" cy="923330"/>
          </a:xfrm>
        </p:spPr>
        <p:txBody>
          <a:bodyPr wrap="square" lIns="0" tIns="0" rIns="0" bIns="0">
            <a:spAutoFit/>
          </a:bodyPr>
          <a:lstStyle/>
          <a:p>
            <a:r>
              <a:rPr lang="zh-CN" altLang="en-US" sz="6000" dirty="0"/>
              <a:t>扎克伯格的挑战</a:t>
            </a:r>
            <a:r>
              <a:rPr lang="en-US" altLang="zh-CN" sz="6000" dirty="0"/>
              <a:t>—</a:t>
            </a:r>
            <a:r>
              <a:rPr lang="zh-CN" altLang="en-US" sz="6000" dirty="0"/>
              <a:t>高度自律</a:t>
            </a:r>
            <a:r>
              <a:rPr lang="en-US" altLang="zh-CN" sz="6000" dirty="0"/>
              <a:t>&amp;</a:t>
            </a:r>
            <a:r>
              <a:rPr lang="zh-CN" altLang="en-US" sz="6000" dirty="0"/>
              <a:t>绝顶聪明</a:t>
            </a:r>
            <a:endParaRPr lang="zh-CN" altLang="en-US" sz="6000" dirty="0"/>
          </a:p>
        </p:txBody>
      </p:sp>
      <p:sp>
        <p:nvSpPr>
          <p:cNvPr id="3" name="文本占位符 2"/>
          <p:cNvSpPr>
            <a:spLocks noGrp="1"/>
          </p:cNvSpPr>
          <p:nvPr>
            <p:ph type="body" idx="1"/>
          </p:nvPr>
        </p:nvSpPr>
        <p:spPr>
          <a:xfrm>
            <a:off x="1005204" y="1772920"/>
            <a:ext cx="18093691" cy="9233297"/>
          </a:xfrm>
        </p:spPr>
        <p:txBody>
          <a:bodyPr/>
          <a:lstStyle/>
          <a:p>
            <a:r>
              <a:rPr lang="zh-CN" altLang="en-US" sz="4000" dirty="0">
                <a:latin typeface="微软雅黑" panose="020B0503020204020204" pitchFamily="34" charset="-122"/>
                <a:ea typeface="微软雅黑" panose="020B0503020204020204" pitchFamily="34" charset="-122"/>
              </a:rPr>
              <a:t>扎克伯格每年都会给自己立</a:t>
            </a:r>
            <a:r>
              <a:rPr lang="en-US" altLang="zh-CN" sz="4000" dirty="0">
                <a:latin typeface="微软雅黑" panose="020B0503020204020204" pitchFamily="34" charset="-122"/>
                <a:ea typeface="微软雅黑" panose="020B0503020204020204" pitchFamily="34" charset="-122"/>
              </a:rPr>
              <a:t>Flag</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endParaRPr lang="en-US" altLang="zh-CN" sz="4000" dirty="0">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2019</a:t>
            </a:r>
            <a:r>
              <a:rPr lang="zh-CN" altLang="en-US" sz="4000" dirty="0">
                <a:latin typeface="微软雅黑" panose="020B0503020204020204" pitchFamily="34" charset="-122"/>
                <a:ea typeface="微软雅黑" panose="020B0503020204020204" pitchFamily="34" charset="-122"/>
              </a:rPr>
              <a:t>年：主持一系列关于在社会中技术的未来的公开讨论，包括技术的机遇、挑战、希望、焦虑等。</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2018</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dirty="0" smtClean="0">
                <a:solidFill>
                  <a:srgbClr val="FFC000"/>
                </a:solidFill>
                <a:latin typeface="微软雅黑" panose="020B0503020204020204" pitchFamily="34" charset="-122"/>
                <a:ea typeface="微软雅黑" panose="020B0503020204020204" pitchFamily="34" charset="-122"/>
              </a:rPr>
              <a:t>：</a:t>
            </a:r>
            <a:r>
              <a:rPr lang="zh-CN" altLang="en-US" sz="4000" kern="1200" dirty="0" smtClean="0">
                <a:solidFill>
                  <a:srgbClr val="FFC000"/>
                </a:solidFill>
              </a:rPr>
              <a:t>解决</a:t>
            </a:r>
            <a:r>
              <a:rPr lang="en-US" altLang="zh-CN" sz="4000" kern="1200" dirty="0" smtClean="0">
                <a:solidFill>
                  <a:srgbClr val="FFC000"/>
                </a:solidFill>
              </a:rPr>
              <a:t>Facebook</a:t>
            </a:r>
            <a:r>
              <a:rPr lang="zh-CN" altLang="en-US" sz="4000" kern="1200" dirty="0" smtClean="0">
                <a:solidFill>
                  <a:srgbClr val="FFC000"/>
                </a:solidFill>
              </a:rPr>
              <a:t>的重要</a:t>
            </a:r>
            <a:r>
              <a:rPr lang="zh-CN" altLang="en-US" sz="4000" kern="1200" dirty="0">
                <a:solidFill>
                  <a:srgbClr val="FFC000"/>
                </a:solidFill>
              </a:rPr>
              <a:t>问题</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2017</a:t>
            </a:r>
            <a:r>
              <a:rPr lang="zh-CN" altLang="en-US" sz="4000" dirty="0">
                <a:latin typeface="微软雅黑" panose="020B0503020204020204" pitchFamily="34" charset="-122"/>
                <a:ea typeface="微软雅黑" panose="020B0503020204020204" pitchFamily="34" charset="-122"/>
              </a:rPr>
              <a:t>年：</a:t>
            </a:r>
            <a:r>
              <a:rPr lang="zh-CN" altLang="en-US" sz="4000" kern="1200" dirty="0"/>
              <a:t>走遍并拜访美国的每一个州；</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2016</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全年跑步 </a:t>
            </a:r>
            <a:r>
              <a:rPr lang="en-US" altLang="zh-CN" sz="4000" kern="1200" dirty="0">
                <a:solidFill>
                  <a:srgbClr val="FFC000"/>
                </a:solidFill>
              </a:rPr>
              <a:t>365</a:t>
            </a:r>
            <a:r>
              <a:rPr lang="zh-CN" altLang="en-US" sz="4000" kern="1200" dirty="0">
                <a:solidFill>
                  <a:srgbClr val="FFC000"/>
                </a:solidFill>
              </a:rPr>
              <a:t>英里并开发私人</a:t>
            </a:r>
            <a:r>
              <a:rPr lang="en-US" altLang="zh-CN" sz="4000" kern="1200" dirty="0">
                <a:solidFill>
                  <a:srgbClr val="FFC000"/>
                </a:solidFill>
              </a:rPr>
              <a:t>AI </a:t>
            </a:r>
            <a:r>
              <a:rPr lang="zh-CN" altLang="en-US" sz="4000" kern="1200" dirty="0">
                <a:solidFill>
                  <a:srgbClr val="FFC000"/>
                </a:solidFill>
              </a:rPr>
              <a:t>助手；</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2015</a:t>
            </a:r>
            <a:r>
              <a:rPr lang="zh-CN" altLang="en-US" sz="4000" dirty="0">
                <a:latin typeface="微软雅黑" panose="020B0503020204020204" pitchFamily="34" charset="-122"/>
                <a:ea typeface="微软雅黑" panose="020B0503020204020204" pitchFamily="34" charset="-122"/>
              </a:rPr>
              <a:t>年：</a:t>
            </a:r>
            <a:r>
              <a:rPr lang="zh-CN" altLang="en-US" sz="4000" kern="1200" dirty="0"/>
              <a:t>每个月读两本新书，重点学习不同的文化、信仰、历史和科技；</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2014</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每天写一封感谢信</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2013</a:t>
            </a:r>
            <a:r>
              <a:rPr lang="zh-CN" altLang="en-US" sz="4000" dirty="0">
                <a:latin typeface="微软雅黑" panose="020B0503020204020204" pitchFamily="34" charset="-122"/>
                <a:ea typeface="微软雅黑" panose="020B0503020204020204" pitchFamily="34" charset="-122"/>
              </a:rPr>
              <a:t>年：</a:t>
            </a:r>
            <a:r>
              <a:rPr lang="zh-CN" altLang="en-US" sz="4000" kern="1200" dirty="0"/>
              <a:t>每天跟 </a:t>
            </a:r>
            <a:r>
              <a:rPr lang="en-US" altLang="zh-CN" sz="4000" kern="1200" dirty="0"/>
              <a:t>Facebook</a:t>
            </a:r>
            <a:r>
              <a:rPr lang="zh-CN" altLang="en-US" sz="4000" kern="1200" dirty="0"/>
              <a:t>以外的人见面；</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2012</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坚持每天写代码；</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2011</a:t>
            </a:r>
            <a:r>
              <a:rPr lang="zh-CN" altLang="en-US" sz="4000" dirty="0">
                <a:latin typeface="微软雅黑" panose="020B0503020204020204" pitchFamily="34" charset="-122"/>
                <a:ea typeface="微软雅黑" panose="020B0503020204020204" pitchFamily="34" charset="-122"/>
              </a:rPr>
              <a:t>年：</a:t>
            </a:r>
            <a:r>
              <a:rPr lang="zh-CN" altLang="en-US" sz="4000" kern="1200" dirty="0"/>
              <a:t>只吃自己亲手屠宰的动物；</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2010</a:t>
            </a:r>
            <a:r>
              <a:rPr lang="zh-CN" altLang="en-US" sz="4000" dirty="0">
                <a:solidFill>
                  <a:srgbClr val="FFC000"/>
                </a:solidFill>
                <a:latin typeface="微软雅黑" panose="020B0503020204020204" pitchFamily="34" charset="-122"/>
                <a:ea typeface="微软雅黑" panose="020B0503020204020204" pitchFamily="34" charset="-122"/>
              </a:rPr>
              <a:t>年：学习中文</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2009</a:t>
            </a:r>
            <a:r>
              <a:rPr lang="zh-CN" altLang="en-US" sz="4000" dirty="0">
                <a:latin typeface="微软雅黑" panose="020B0503020204020204" pitchFamily="34" charset="-122"/>
                <a:ea typeface="微软雅黑" panose="020B0503020204020204" pitchFamily="34" charset="-122"/>
              </a:rPr>
              <a:t>年：每天坚持戴上领带；</a:t>
            </a:r>
            <a:endParaRPr lang="en-US" altLang="zh-CN" sz="4000" dirty="0">
              <a:latin typeface="微软雅黑" panose="020B0503020204020204" pitchFamily="34" charset="-122"/>
              <a:ea typeface="微软雅黑" panose="020B0503020204020204" pitchFamily="34" charset="-122"/>
            </a:endParaRPr>
          </a:p>
          <a:p>
            <a:endParaRPr lang="zh-CN" altLang="en-US" sz="4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3910" y="890576"/>
            <a:ext cx="12286360" cy="1015663"/>
          </a:xfrm>
        </p:spPr>
        <p:txBody>
          <a:bodyPr/>
          <a:lstStyle/>
          <a:p>
            <a:r>
              <a:rPr lang="zh-CN" altLang="en-US" sz="6600" dirty="0">
                <a:latin typeface="微软雅黑"/>
                <a:ea typeface="微软雅黑"/>
                <a:cs typeface="Calibri Light"/>
              </a:rPr>
              <a:t>facebook的</a:t>
            </a:r>
            <a:r>
              <a:rPr lang="zh-CN" altLang="en-US" sz="6600" dirty="0" smtClean="0">
                <a:latin typeface="微软雅黑"/>
                <a:ea typeface="微软雅黑"/>
                <a:cs typeface="Calibri Light"/>
              </a:rPr>
              <a:t>发展</a:t>
            </a:r>
            <a:endParaRPr lang="zh-CN" altLang="en-US" sz="6600" dirty="0"/>
          </a:p>
        </p:txBody>
      </p:sp>
      <p:sp>
        <p:nvSpPr>
          <p:cNvPr id="22" name="文本框 21"/>
          <p:cNvSpPr txBox="1"/>
          <p:nvPr/>
        </p:nvSpPr>
        <p:spPr>
          <a:xfrm>
            <a:off x="1047550" y="2822969"/>
            <a:ext cx="1801764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200" dirty="0">
                <a:solidFill>
                  <a:schemeClr val="bg1"/>
                </a:solidFill>
                <a:latin typeface="微软雅黑"/>
                <a:ea typeface="微软雅黑"/>
              </a:rPr>
              <a:t>提到Facebook，人们往往联想到“社交网站“，但这绝不能涵盖Facebook所有业务形态。以平台战略为原始驱动力，Facebook不断升级功能体验，拓展产业范围，把多元业务融合进社交主业。</a:t>
            </a:r>
            <a:endParaRPr lang="zh-CN" altLang="en-US" sz="3200" dirty="0">
              <a:solidFill>
                <a:schemeClr val="bg1"/>
              </a:solidFill>
              <a:latin typeface="微软雅黑"/>
              <a:ea typeface="微软雅黑"/>
            </a:endParaRPr>
          </a:p>
        </p:txBody>
      </p:sp>
      <p:grpSp>
        <p:nvGrpSpPr>
          <p:cNvPr id="3" name="组合 2"/>
          <p:cNvGrpSpPr/>
          <p:nvPr/>
        </p:nvGrpSpPr>
        <p:grpSpPr>
          <a:xfrm>
            <a:off x="0" y="4897274"/>
            <a:ext cx="19065200" cy="2849581"/>
            <a:chOff x="1908443" y="6319607"/>
            <a:chExt cx="17363807" cy="2849581"/>
          </a:xfrm>
        </p:grpSpPr>
        <p:pic>
          <p:nvPicPr>
            <p:cNvPr id="5" name="图形 25" descr="张开的捧着植物的手"/>
            <p:cNvPicPr>
              <a:picLocks noChangeAspect="1"/>
            </p:cNvPicPr>
            <p:nvPr/>
          </p:nvPicPr>
          <p:blipFill>
            <a:blip r:embed="rId1"/>
            <a:stretch>
              <a:fillRect/>
            </a:stretch>
          </p:blipFill>
          <p:spPr>
            <a:xfrm>
              <a:off x="2953657" y="6319607"/>
              <a:ext cx="660401" cy="660401"/>
            </a:xfrm>
            <a:prstGeom prst="rect">
              <a:avLst/>
            </a:prstGeom>
          </p:spPr>
        </p:pic>
        <p:sp>
          <p:nvSpPr>
            <p:cNvPr id="6" name="箭头: 右 18"/>
            <p:cNvSpPr/>
            <p:nvPr/>
          </p:nvSpPr>
          <p:spPr>
            <a:xfrm>
              <a:off x="2355850" y="7419865"/>
              <a:ext cx="16916400" cy="829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7" name="流程图: 接点 19"/>
            <p:cNvSpPr/>
            <p:nvPr/>
          </p:nvSpPr>
          <p:spPr>
            <a:xfrm>
              <a:off x="2797579" y="7674929"/>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8" name="文本框 7"/>
            <p:cNvSpPr txBox="1"/>
            <p:nvPr/>
          </p:nvSpPr>
          <p:spPr>
            <a:xfrm flipH="1">
              <a:off x="2512510" y="8161562"/>
              <a:ext cx="124868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2004年</a:t>
              </a:r>
              <a:endParaRPr lang="zh-CN" altLang="en-US" sz="2800" dirty="0">
                <a:solidFill>
                  <a:srgbClr val="FFC000"/>
                </a:solidFill>
                <a:latin typeface="微软雅黑"/>
                <a:ea typeface="微软雅黑"/>
              </a:endParaRPr>
            </a:p>
          </p:txBody>
        </p:sp>
        <p:sp>
          <p:nvSpPr>
            <p:cNvPr id="9" name="文本框 8"/>
            <p:cNvSpPr txBox="1"/>
            <p:nvPr/>
          </p:nvSpPr>
          <p:spPr>
            <a:xfrm>
              <a:off x="1908443" y="7053890"/>
              <a:ext cx="23951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创建</a:t>
              </a:r>
              <a:r>
                <a:rPr lang="zh-CN" altLang="en-US" sz="2800" dirty="0">
                  <a:solidFill>
                    <a:srgbClr val="FFC000"/>
                  </a:solidFill>
                  <a:latin typeface="微软雅黑"/>
                  <a:ea typeface="微软雅黑"/>
                  <a:cs typeface="Segoe UI"/>
                </a:rPr>
                <a:t>Facebook</a:t>
              </a:r>
              <a:endParaRPr lang="zh-CN" altLang="en-US" sz="2800" dirty="0">
                <a:solidFill>
                  <a:srgbClr val="FFC000"/>
                </a:solidFill>
                <a:latin typeface="微软雅黑"/>
                <a:ea typeface="微软雅黑"/>
                <a:cs typeface="Segoe UI"/>
              </a:endParaRPr>
            </a:p>
          </p:txBody>
        </p:sp>
        <p:sp>
          <p:nvSpPr>
            <p:cNvPr id="10" name="流程图: 接点 27"/>
            <p:cNvSpPr/>
            <p:nvPr/>
          </p:nvSpPr>
          <p:spPr>
            <a:xfrm>
              <a:off x="17931816" y="766716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1" name="文本框 10"/>
            <p:cNvSpPr txBox="1"/>
            <p:nvPr/>
          </p:nvSpPr>
          <p:spPr>
            <a:xfrm flipH="1">
              <a:off x="17522146" y="8205387"/>
              <a:ext cx="13711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2019年</a:t>
              </a:r>
              <a:endParaRPr lang="zh-CN" altLang="en-US" sz="2800" dirty="0">
                <a:solidFill>
                  <a:srgbClr val="FFC000"/>
                </a:solidFill>
                <a:latin typeface="微软雅黑"/>
                <a:ea typeface="微软雅黑"/>
              </a:endParaRPr>
            </a:p>
          </p:txBody>
        </p:sp>
        <p:sp>
          <p:nvSpPr>
            <p:cNvPr id="12" name="文本框 11"/>
            <p:cNvSpPr txBox="1"/>
            <p:nvPr/>
          </p:nvSpPr>
          <p:spPr>
            <a:xfrm>
              <a:off x="17241036" y="6980008"/>
              <a:ext cx="19569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cs typeface="Segoe UI"/>
                </a:rPr>
                <a:t>向未知转型</a:t>
              </a:r>
              <a:endParaRPr lang="zh-CN" altLang="en-US" sz="2800" dirty="0">
                <a:solidFill>
                  <a:srgbClr val="FFC000"/>
                </a:solidFill>
                <a:latin typeface="微软雅黑"/>
                <a:ea typeface="微软雅黑"/>
                <a:cs typeface="Segoe UI"/>
              </a:endParaRPr>
            </a:p>
          </p:txBody>
        </p:sp>
        <p:sp>
          <p:nvSpPr>
            <p:cNvPr id="13" name="流程图: 接点 30"/>
            <p:cNvSpPr/>
            <p:nvPr/>
          </p:nvSpPr>
          <p:spPr>
            <a:xfrm>
              <a:off x="5069113" y="765809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4" name="文本框 13"/>
            <p:cNvSpPr txBox="1"/>
            <p:nvPr/>
          </p:nvSpPr>
          <p:spPr>
            <a:xfrm flipH="1">
              <a:off x="4710791" y="8161562"/>
              <a:ext cx="110127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2007年</a:t>
              </a:r>
              <a:endParaRPr lang="zh-CN" altLang="en-US" sz="2800" dirty="0">
                <a:solidFill>
                  <a:srgbClr val="FFC000"/>
                </a:solidFill>
                <a:latin typeface="微软雅黑"/>
                <a:ea typeface="微软雅黑"/>
              </a:endParaRPr>
            </a:p>
          </p:txBody>
        </p:sp>
        <p:sp>
          <p:nvSpPr>
            <p:cNvPr id="15" name="文本框 14"/>
            <p:cNvSpPr txBox="1"/>
            <p:nvPr/>
          </p:nvSpPr>
          <p:spPr>
            <a:xfrm>
              <a:off x="4219121" y="6773609"/>
              <a:ext cx="262662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开放平台</a:t>
              </a:r>
              <a:endParaRPr lang="zh-CN" altLang="en-US" sz="2800" dirty="0">
                <a:solidFill>
                  <a:srgbClr val="FFC000"/>
                </a:solidFill>
                <a:latin typeface="微软雅黑"/>
                <a:ea typeface="微软雅黑"/>
                <a:cs typeface="Segoe UI"/>
              </a:endParaRPr>
            </a:p>
            <a:p>
              <a:r>
                <a:rPr lang="zh-CN" altLang="en-US" sz="2800" dirty="0">
                  <a:solidFill>
                    <a:srgbClr val="FFC000"/>
                  </a:solidFill>
                  <a:latin typeface="微软雅黑"/>
                  <a:ea typeface="微软雅黑"/>
                  <a:cs typeface="Segoe UI"/>
                </a:rPr>
                <a:t>FacebookPlatform</a:t>
              </a:r>
              <a:endParaRPr lang="zh-CN" sz="2800" dirty="0">
                <a:solidFill>
                  <a:srgbClr val="FFC000"/>
                </a:solidFill>
              </a:endParaRPr>
            </a:p>
          </p:txBody>
        </p:sp>
        <p:sp>
          <p:nvSpPr>
            <p:cNvPr id="16" name="流程图: 接点 33"/>
            <p:cNvSpPr/>
            <p:nvPr/>
          </p:nvSpPr>
          <p:spPr>
            <a:xfrm>
              <a:off x="7437437" y="7667166"/>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7" name="文本框 16"/>
            <p:cNvSpPr txBox="1"/>
            <p:nvPr/>
          </p:nvSpPr>
          <p:spPr>
            <a:xfrm flipH="1">
              <a:off x="7181622" y="8214314"/>
              <a:ext cx="119017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2010年</a:t>
              </a:r>
              <a:endParaRPr lang="zh-CN" altLang="en-US" sz="2800" dirty="0">
                <a:solidFill>
                  <a:srgbClr val="FFC000"/>
                </a:solidFill>
                <a:latin typeface="微软雅黑"/>
                <a:ea typeface="微软雅黑"/>
              </a:endParaRPr>
            </a:p>
          </p:txBody>
        </p:sp>
        <p:sp>
          <p:nvSpPr>
            <p:cNvPr id="18" name="文本框 17"/>
            <p:cNvSpPr txBox="1"/>
            <p:nvPr/>
          </p:nvSpPr>
          <p:spPr>
            <a:xfrm>
              <a:off x="6730004" y="6806102"/>
              <a:ext cx="170905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开发图谱</a:t>
              </a:r>
              <a:endParaRPr lang="zh-CN" altLang="en-US" sz="2800" dirty="0">
                <a:solidFill>
                  <a:srgbClr val="FFC000"/>
                </a:solidFill>
                <a:latin typeface="微软雅黑"/>
                <a:ea typeface="微软雅黑"/>
                <a:cs typeface="Segoe UI"/>
              </a:endParaRPr>
            </a:p>
            <a:p>
              <a:r>
                <a:rPr lang="zh-CN" altLang="en-US" sz="2800" dirty="0">
                  <a:solidFill>
                    <a:srgbClr val="FFC000"/>
                  </a:solidFill>
                  <a:latin typeface="微软雅黑"/>
                  <a:ea typeface="微软雅黑"/>
                  <a:cs typeface="Segoe UI"/>
                </a:rPr>
                <a:t>Open Graph</a:t>
              </a:r>
              <a:endParaRPr lang="zh-CN" altLang="en-US" sz="2800" dirty="0">
                <a:solidFill>
                  <a:srgbClr val="FFC000"/>
                </a:solidFill>
                <a:latin typeface="微软雅黑"/>
                <a:ea typeface="微软雅黑"/>
                <a:cs typeface="Segoe UI"/>
              </a:endParaRPr>
            </a:p>
          </p:txBody>
        </p:sp>
        <p:sp>
          <p:nvSpPr>
            <p:cNvPr id="19" name="文本框 18"/>
            <p:cNvSpPr txBox="1"/>
            <p:nvPr/>
          </p:nvSpPr>
          <p:spPr>
            <a:xfrm flipH="1">
              <a:off x="9003391" y="8205387"/>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2</a:t>
              </a:r>
              <a:r>
                <a:rPr lang="zh-CN" altLang="en-US" sz="2800" dirty="0">
                  <a:solidFill>
                    <a:srgbClr val="FFC000"/>
                  </a:solidFill>
                  <a:latin typeface="微软雅黑"/>
                  <a:ea typeface="微软雅黑"/>
                </a:rPr>
                <a:t>年</a:t>
              </a:r>
              <a:endParaRPr lang="zh-CN" altLang="en-US" sz="2800" dirty="0">
                <a:solidFill>
                  <a:srgbClr val="FFC000"/>
                </a:solidFill>
                <a:latin typeface="微软雅黑"/>
                <a:ea typeface="微软雅黑"/>
              </a:endParaRPr>
            </a:p>
          </p:txBody>
        </p:sp>
        <p:sp>
          <p:nvSpPr>
            <p:cNvPr id="20" name="文本框 19"/>
            <p:cNvSpPr txBox="1"/>
            <p:nvPr/>
          </p:nvSpPr>
          <p:spPr>
            <a:xfrm>
              <a:off x="9866323" y="6635575"/>
              <a:ext cx="221342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图谱搜索</a:t>
              </a:r>
              <a:endParaRPr lang="zh-CN" altLang="en-US" sz="2800" dirty="0">
                <a:solidFill>
                  <a:srgbClr val="FFC000"/>
                </a:solidFill>
                <a:latin typeface="微软雅黑"/>
                <a:ea typeface="微软雅黑"/>
                <a:cs typeface="Segoe UI"/>
              </a:endParaRPr>
            </a:p>
            <a:p>
              <a:r>
                <a:rPr lang="zh-CN" altLang="en-US" sz="2800" dirty="0">
                  <a:solidFill>
                    <a:srgbClr val="FFC000"/>
                  </a:solidFill>
                  <a:latin typeface="微软雅黑"/>
                  <a:ea typeface="微软雅黑"/>
                  <a:cs typeface="Segoe UI"/>
                </a:rPr>
                <a:t> Graph Search</a:t>
              </a:r>
              <a:endParaRPr lang="zh-CN" altLang="en-US" sz="2800" dirty="0">
                <a:solidFill>
                  <a:srgbClr val="FFC000"/>
                </a:solidFill>
                <a:latin typeface="微软雅黑"/>
                <a:ea typeface="微软雅黑"/>
                <a:cs typeface="Segoe UI"/>
              </a:endParaRPr>
            </a:p>
          </p:txBody>
        </p:sp>
        <p:sp>
          <p:nvSpPr>
            <p:cNvPr id="21" name="流程图: 接点 39"/>
            <p:cNvSpPr/>
            <p:nvPr/>
          </p:nvSpPr>
          <p:spPr>
            <a:xfrm>
              <a:off x="9330644" y="766716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4" name="文本框 23"/>
            <p:cNvSpPr txBox="1"/>
            <p:nvPr/>
          </p:nvSpPr>
          <p:spPr>
            <a:xfrm flipH="1">
              <a:off x="13309160" y="8205387"/>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6</a:t>
              </a:r>
              <a:r>
                <a:rPr lang="zh-CN" altLang="en-US" sz="2800" dirty="0">
                  <a:solidFill>
                    <a:srgbClr val="FFC000"/>
                  </a:solidFill>
                  <a:latin typeface="微软雅黑"/>
                  <a:ea typeface="微软雅黑"/>
                </a:rPr>
                <a:t>年</a:t>
              </a:r>
              <a:endParaRPr lang="zh-CN" altLang="en-US" sz="2800" dirty="0">
                <a:solidFill>
                  <a:srgbClr val="FFC000"/>
                </a:solidFill>
                <a:latin typeface="微软雅黑"/>
                <a:ea typeface="微软雅黑"/>
              </a:endParaRPr>
            </a:p>
          </p:txBody>
        </p:sp>
        <p:sp>
          <p:nvSpPr>
            <p:cNvPr id="25" name="流程图: 接点 39"/>
            <p:cNvSpPr/>
            <p:nvPr/>
          </p:nvSpPr>
          <p:spPr>
            <a:xfrm>
              <a:off x="13672190" y="7684438"/>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8" name="流程图: 接点 39"/>
            <p:cNvSpPr/>
            <p:nvPr/>
          </p:nvSpPr>
          <p:spPr>
            <a:xfrm>
              <a:off x="10780306" y="7666480"/>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9" name="文本框 28"/>
            <p:cNvSpPr txBox="1"/>
            <p:nvPr/>
          </p:nvSpPr>
          <p:spPr>
            <a:xfrm flipH="1">
              <a:off x="10536142" y="8215081"/>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3</a:t>
              </a:r>
              <a:r>
                <a:rPr lang="zh-CN" altLang="en-US" sz="2800" dirty="0">
                  <a:solidFill>
                    <a:srgbClr val="FFC000"/>
                  </a:solidFill>
                  <a:latin typeface="微软雅黑"/>
                  <a:ea typeface="微软雅黑"/>
                </a:rPr>
                <a:t>年</a:t>
              </a:r>
              <a:endParaRPr lang="zh-CN" altLang="en-US" sz="2800" dirty="0">
                <a:solidFill>
                  <a:srgbClr val="FFC000"/>
                </a:solidFill>
                <a:latin typeface="微软雅黑"/>
                <a:ea typeface="微软雅黑"/>
              </a:endParaRPr>
            </a:p>
          </p:txBody>
        </p:sp>
        <p:sp>
          <p:nvSpPr>
            <p:cNvPr id="30" name="文本框 29"/>
            <p:cNvSpPr txBox="1"/>
            <p:nvPr/>
          </p:nvSpPr>
          <p:spPr>
            <a:xfrm>
              <a:off x="8223931" y="6789463"/>
              <a:ext cx="22134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上市</a:t>
              </a:r>
              <a:endParaRPr lang="zh-CN" altLang="en-US" sz="2800" dirty="0">
                <a:solidFill>
                  <a:srgbClr val="FFC000"/>
                </a:solidFill>
                <a:latin typeface="微软雅黑"/>
                <a:ea typeface="微软雅黑"/>
                <a:cs typeface="Segoe UI"/>
              </a:endParaRPr>
            </a:p>
          </p:txBody>
        </p:sp>
      </p:grpSp>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047" y="887302"/>
            <a:ext cx="1848971" cy="1257300"/>
          </a:xfrm>
          <a:prstGeom prst="rect">
            <a:avLst/>
          </a:prstGeom>
        </p:spPr>
      </p:pic>
      <p:sp>
        <p:nvSpPr>
          <p:cNvPr id="32" name="文本框 31"/>
          <p:cNvSpPr txBox="1"/>
          <p:nvPr/>
        </p:nvSpPr>
        <p:spPr>
          <a:xfrm>
            <a:off x="12389282" y="5177240"/>
            <a:ext cx="243030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发布了未来</a:t>
            </a:r>
            <a:endParaRPr lang="en-US" altLang="zh-CN" sz="2800" dirty="0">
              <a:solidFill>
                <a:srgbClr val="FFC000"/>
              </a:solidFill>
              <a:latin typeface="微软雅黑"/>
              <a:ea typeface="微软雅黑"/>
              <a:cs typeface="Segoe UI"/>
            </a:endParaRPr>
          </a:p>
          <a:p>
            <a:pPr algn="ctr"/>
            <a:r>
              <a:rPr lang="zh-CN" altLang="en-US" sz="2800" dirty="0">
                <a:solidFill>
                  <a:srgbClr val="FFC000"/>
                </a:solidFill>
                <a:latin typeface="微软雅黑"/>
                <a:ea typeface="微软雅黑"/>
                <a:cs typeface="Segoe UI"/>
              </a:rPr>
              <a:t>十年规划</a:t>
            </a:r>
            <a:endParaRPr lang="zh-CN" altLang="en-US" sz="2800" dirty="0">
              <a:solidFill>
                <a:srgbClr val="FFC000"/>
              </a:solidFill>
              <a:latin typeface="微软雅黑"/>
              <a:ea typeface="微软雅黑"/>
              <a:cs typeface="Segoe UI"/>
            </a:endParaRPr>
          </a:p>
        </p:txBody>
      </p:sp>
      <p:sp>
        <p:nvSpPr>
          <p:cNvPr id="33" name="文本框 32"/>
          <p:cNvSpPr txBox="1"/>
          <p:nvPr/>
        </p:nvSpPr>
        <p:spPr>
          <a:xfrm flipH="1">
            <a:off x="15077984" y="6703227"/>
            <a:ext cx="14636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8</a:t>
            </a:r>
            <a:r>
              <a:rPr lang="zh-CN" altLang="en-US" sz="2800" dirty="0">
                <a:solidFill>
                  <a:srgbClr val="FFC000"/>
                </a:solidFill>
                <a:latin typeface="微软雅黑"/>
                <a:ea typeface="微软雅黑"/>
              </a:rPr>
              <a:t>年</a:t>
            </a:r>
            <a:endParaRPr lang="zh-CN" altLang="en-US" sz="2800" dirty="0">
              <a:solidFill>
                <a:srgbClr val="FFC000"/>
              </a:solidFill>
              <a:latin typeface="微软雅黑"/>
              <a:ea typeface="微软雅黑"/>
            </a:endParaRPr>
          </a:p>
        </p:txBody>
      </p:sp>
      <p:sp>
        <p:nvSpPr>
          <p:cNvPr id="34" name="流程图: 接点 39"/>
          <p:cNvSpPr/>
          <p:nvPr/>
        </p:nvSpPr>
        <p:spPr>
          <a:xfrm>
            <a:off x="15533794" y="6244147"/>
            <a:ext cx="372516"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35" name="文本框 34"/>
          <p:cNvSpPr txBox="1"/>
          <p:nvPr/>
        </p:nvSpPr>
        <p:spPr>
          <a:xfrm>
            <a:off x="14413079" y="5166339"/>
            <a:ext cx="24303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ltLang="zh-CN" sz="2800" dirty="0">
                <a:solidFill>
                  <a:srgbClr val="FFC000"/>
                </a:solidFill>
                <a:latin typeface="微软雅黑"/>
                <a:ea typeface="微软雅黑"/>
                <a:cs typeface="Segoe UI"/>
              </a:rPr>
              <a:t>VR</a:t>
            </a:r>
            <a:endParaRPr lang="zh-CN" altLang="en-US" sz="2800" dirty="0">
              <a:solidFill>
                <a:srgbClr val="FFC000"/>
              </a:solidFill>
              <a:latin typeface="微软雅黑"/>
              <a:ea typeface="微软雅黑"/>
              <a:cs typeface="Segoe UI"/>
            </a:endParaRPr>
          </a:p>
        </p:txBody>
      </p:sp>
      <p:sp>
        <p:nvSpPr>
          <p:cNvPr id="36" name="文本框 35"/>
          <p:cNvSpPr txBox="1"/>
          <p:nvPr/>
        </p:nvSpPr>
        <p:spPr>
          <a:xfrm>
            <a:off x="1208813" y="8522683"/>
            <a:ext cx="186926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smtClean="0">
                <a:solidFill>
                  <a:schemeClr val="bg1"/>
                </a:solidFill>
                <a:latin typeface="微软雅黑"/>
                <a:ea typeface="微软雅黑"/>
              </a:rPr>
              <a:t>让网站有趣比赚钱更重要，有趣和酷是</a:t>
            </a:r>
            <a:r>
              <a:rPr lang="en-US" altLang="zh-CN" sz="3600" dirty="0" smtClean="0">
                <a:solidFill>
                  <a:schemeClr val="bg1"/>
                </a:solidFill>
                <a:latin typeface="微软雅黑"/>
                <a:ea typeface="微软雅黑"/>
              </a:rPr>
              <a:t>Facebook</a:t>
            </a:r>
            <a:r>
              <a:rPr lang="zh-CN" altLang="en-US" sz="3600" dirty="0" smtClean="0">
                <a:solidFill>
                  <a:schemeClr val="bg1"/>
                </a:solidFill>
                <a:latin typeface="微软雅黑"/>
                <a:ea typeface="微软雅黑"/>
              </a:rPr>
              <a:t>的原则。</a:t>
            </a:r>
            <a:endParaRPr lang="zh-CN" altLang="en-US" sz="3600" dirty="0">
              <a:solidFill>
                <a:schemeClr val="bg1"/>
              </a:solidFill>
              <a:latin typeface="微软雅黑"/>
              <a:ea typeface="微软雅黑"/>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F8</a:t>
            </a:r>
            <a:endParaRPr lang="zh-CN" altLang="en-US" sz="6000" dirty="0"/>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3250" y="2987675"/>
            <a:ext cx="6520898" cy="3634442"/>
          </a:xfrm>
          <a:prstGeom prst="flowChartPunchedTape">
            <a:avLst/>
          </a:prstGeom>
        </p:spPr>
      </p:pic>
      <p:sp>
        <p:nvSpPr>
          <p:cNvPr id="25" name="Title 1"/>
          <p:cNvSpPr txBox="1">
            <a:spLocks noGrp="1"/>
          </p:cNvSpPr>
          <p:nvPr>
            <p:ph type="body" idx="1"/>
          </p:nvPr>
        </p:nvSpPr>
        <p:spPr>
          <a:xfrm>
            <a:off x="7766050" y="2606676"/>
            <a:ext cx="11658600" cy="8309967"/>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a:lnSpc>
                <a:spcPct val="150000"/>
              </a:lnSpc>
            </a:pPr>
            <a:r>
              <a:rPr lang="en-US" altLang="zh-CN" sz="3600" b="0" dirty="0" smtClean="0">
                <a:solidFill>
                  <a:schemeClr val="bg1"/>
                </a:solidFill>
              </a:rPr>
              <a:t>Facebook</a:t>
            </a:r>
            <a:r>
              <a:rPr lang="zh-CN" altLang="en-US" sz="3600" b="0" dirty="0" smtClean="0">
                <a:solidFill>
                  <a:schemeClr val="bg1"/>
                </a:solidFill>
              </a:rPr>
              <a:t>的开发者大会</a:t>
            </a:r>
            <a:endParaRPr lang="en-US" altLang="zh-CN" sz="3600" b="0" dirty="0" smtClean="0">
              <a:solidFill>
                <a:schemeClr val="bg1"/>
              </a:solidFill>
            </a:endParaRPr>
          </a:p>
          <a:p>
            <a:pPr>
              <a:lnSpc>
                <a:spcPct val="150000"/>
              </a:lnSpc>
            </a:pPr>
            <a:r>
              <a:rPr lang="en-US" altLang="zh-CN" sz="3600" b="0" dirty="0" smtClean="0">
                <a:solidFill>
                  <a:schemeClr val="bg1"/>
                </a:solidFill>
              </a:rPr>
              <a:t>2007</a:t>
            </a:r>
            <a:r>
              <a:rPr lang="zh-CN" altLang="en-US" sz="3600" b="0" dirty="0" smtClean="0">
                <a:solidFill>
                  <a:schemeClr val="bg1"/>
                </a:solidFill>
              </a:rPr>
              <a:t>年，为了更好的推广</a:t>
            </a:r>
            <a:r>
              <a:rPr lang="en-US" altLang="zh-CN" sz="3600" b="0" dirty="0" smtClean="0">
                <a:solidFill>
                  <a:schemeClr val="bg1"/>
                </a:solidFill>
              </a:rPr>
              <a:t>Facebook</a:t>
            </a:r>
            <a:r>
              <a:rPr lang="zh-CN" altLang="en-US" sz="3600" b="0" dirty="0" smtClean="0">
                <a:solidFill>
                  <a:schemeClr val="bg1"/>
                </a:solidFill>
              </a:rPr>
              <a:t>的平台战略，需要举办一场声势浩大的发布会对外宣称自己的想法，这场发布会称为：</a:t>
            </a:r>
            <a:r>
              <a:rPr lang="en-US" altLang="zh-CN" sz="3600" b="0" dirty="0" smtClean="0">
                <a:solidFill>
                  <a:schemeClr val="bg1"/>
                </a:solidFill>
              </a:rPr>
              <a:t>F8</a:t>
            </a:r>
            <a:r>
              <a:rPr lang="zh-CN" altLang="en-US" sz="3600" b="0" dirty="0" smtClean="0">
                <a:solidFill>
                  <a:schemeClr val="bg1"/>
                </a:solidFill>
              </a:rPr>
              <a:t>开发者大会，以后每年召开一次。</a:t>
            </a:r>
            <a:endParaRPr lang="en-US" altLang="zh-CN" sz="3600" b="0" dirty="0" smtClean="0">
              <a:solidFill>
                <a:schemeClr val="bg1"/>
              </a:solidFill>
            </a:endParaRPr>
          </a:p>
          <a:p>
            <a:pPr>
              <a:lnSpc>
                <a:spcPct val="150000"/>
              </a:lnSpc>
            </a:pPr>
            <a:endParaRPr lang="en-US" altLang="zh-CN" sz="3600" b="0" dirty="0">
              <a:solidFill>
                <a:schemeClr val="bg1"/>
              </a:solidFill>
            </a:endParaRPr>
          </a:p>
          <a:p>
            <a:pPr>
              <a:lnSpc>
                <a:spcPct val="150000"/>
              </a:lnSpc>
            </a:pPr>
            <a:endParaRPr lang="en-US" altLang="zh-CN" sz="3600" b="0" dirty="0" smtClean="0">
              <a:solidFill>
                <a:schemeClr val="bg1"/>
              </a:solidFill>
            </a:endParaRPr>
          </a:p>
          <a:p>
            <a:pPr>
              <a:lnSpc>
                <a:spcPct val="150000"/>
              </a:lnSpc>
            </a:pPr>
            <a:r>
              <a:rPr lang="zh-CN" altLang="en-US" sz="3600" dirty="0" smtClean="0"/>
              <a:t>为啥叫</a:t>
            </a:r>
            <a:r>
              <a:rPr lang="en-US" altLang="zh-CN" sz="3600" dirty="0" smtClean="0"/>
              <a:t>F8??</a:t>
            </a:r>
            <a:endParaRPr lang="en-US" altLang="zh-CN" sz="3600" dirty="0"/>
          </a:p>
          <a:p>
            <a:pPr>
              <a:lnSpc>
                <a:spcPct val="150000"/>
              </a:lnSpc>
            </a:pPr>
            <a:endParaRPr lang="en-US" altLang="zh-CN" sz="3600" b="0" dirty="0" smtClean="0">
              <a:solidFill>
                <a:schemeClr val="bg1"/>
              </a:solidFill>
            </a:endParaRPr>
          </a:p>
          <a:p>
            <a:pPr>
              <a:lnSpc>
                <a:spcPct val="150000"/>
              </a:lnSpc>
            </a:pPr>
            <a:endParaRPr lang="en-US" altLang="zh-CN" sz="3600" b="0" dirty="0" smtClean="0">
              <a:solidFill>
                <a:schemeClr val="bg1"/>
              </a:solidFill>
            </a:endParaRPr>
          </a:p>
          <a:p>
            <a:pPr>
              <a:lnSpc>
                <a:spcPct val="150000"/>
              </a:lnSpc>
            </a:pPr>
            <a:endParaRPr lang="zh-CN" altLang="en-US" sz="3600" b="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2305" y="374197"/>
            <a:ext cx="18093690" cy="923330"/>
          </a:xfrm>
        </p:spPr>
        <p:txBody>
          <a:bodyPr wrap="square" lIns="0" tIns="0" rIns="0" bIns="0">
            <a:spAutoFit/>
          </a:bodyPr>
          <a:lstStyle/>
          <a:p>
            <a:r>
              <a:rPr lang="en-US" altLang="zh-CN" sz="6000" dirty="0"/>
              <a:t>Facebook </a:t>
            </a:r>
            <a:r>
              <a:rPr lang="zh-CN" altLang="en-US" sz="6000" dirty="0"/>
              <a:t>的业务</a:t>
            </a:r>
            <a:endParaRPr lang="zh-CN" altLang="en-US" sz="60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203450" y="3749675"/>
            <a:ext cx="14401800" cy="7199911"/>
          </a:xfrm>
          <a:prstGeom prst="rect">
            <a:avLst/>
          </a:prstGeom>
        </p:spPr>
      </p:pic>
      <p:sp>
        <p:nvSpPr>
          <p:cNvPr id="5" name="文本框 4"/>
          <p:cNvSpPr txBox="1"/>
          <p:nvPr/>
        </p:nvSpPr>
        <p:spPr>
          <a:xfrm>
            <a:off x="662304" y="1781038"/>
            <a:ext cx="19441796" cy="1482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200" dirty="0">
                <a:solidFill>
                  <a:schemeClr val="bg1"/>
                </a:solidFill>
                <a:latin typeface="微软雅黑"/>
                <a:ea typeface="微软雅黑"/>
              </a:rPr>
              <a:t>提到Facebook，人们往往联想到“社交网站“，但这绝不能涵盖Facebook所有业务形态。以平台战略为原始驱动力，Facebook不断升级功能体验，拓展产业范围，把多元业务融合进社交主业。</a:t>
            </a:r>
            <a:endParaRPr lang="zh-CN" altLang="en-US" sz="3200" dirty="0">
              <a:solidFill>
                <a:schemeClr val="bg1"/>
              </a:solidFill>
              <a:latin typeface="微软雅黑"/>
              <a:ea typeface="微软雅黑"/>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2016</a:t>
            </a:r>
            <a:r>
              <a:rPr lang="zh-CN" altLang="en-US" sz="6000" dirty="0"/>
              <a:t>年发布的</a:t>
            </a:r>
            <a:r>
              <a:rPr lang="en-US" altLang="zh-CN" sz="6000" dirty="0"/>
              <a:t>Facebook</a:t>
            </a:r>
            <a:r>
              <a:rPr lang="zh-CN" altLang="en-US" sz="6000" dirty="0"/>
              <a:t>十年路标规划图</a:t>
            </a:r>
            <a:endParaRPr lang="zh-CN" altLang="en-US" sz="6000" dirty="0"/>
          </a:p>
        </p:txBody>
      </p:sp>
      <p:pic>
        <p:nvPicPr>
          <p:cNvPr id="4" name="图片 4"/>
          <p:cNvPicPr>
            <a:picLocks noChangeAspect="1"/>
          </p:cNvPicPr>
          <p:nvPr/>
        </p:nvPicPr>
        <p:blipFill>
          <a:blip r:embed="rId1"/>
          <a:stretch>
            <a:fillRect/>
          </a:stretch>
        </p:blipFill>
        <p:spPr>
          <a:xfrm>
            <a:off x="1005205" y="2759075"/>
            <a:ext cx="16691425" cy="7010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成长的烦恼</a:t>
            </a:r>
            <a:endParaRPr lang="zh-CN" altLang="en-US" sz="6000" dirty="0"/>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1644" t="16818" r="1235"/>
          <a:stretch>
            <a:fillRect/>
          </a:stretch>
        </p:blipFill>
        <p:spPr>
          <a:xfrm>
            <a:off x="3879850" y="3673475"/>
            <a:ext cx="14359248" cy="6598444"/>
          </a:xfrm>
          <a:prstGeom prst="rect">
            <a:avLst/>
          </a:prstGeom>
        </p:spPr>
      </p:pic>
      <p:sp>
        <p:nvSpPr>
          <p:cNvPr id="5" name="文本框 4"/>
          <p:cNvSpPr txBox="1"/>
          <p:nvPr/>
        </p:nvSpPr>
        <p:spPr>
          <a:xfrm>
            <a:off x="1027430" y="2110820"/>
            <a:ext cx="186926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smtClean="0">
                <a:solidFill>
                  <a:schemeClr val="bg1"/>
                </a:solidFill>
                <a:latin typeface="微软雅黑"/>
                <a:ea typeface="微软雅黑"/>
              </a:rPr>
              <a:t>在</a:t>
            </a:r>
            <a:r>
              <a:rPr lang="en-US" altLang="zh-CN" sz="3600" dirty="0" smtClean="0">
                <a:solidFill>
                  <a:schemeClr val="bg1"/>
                </a:solidFill>
                <a:latin typeface="微软雅黑"/>
                <a:ea typeface="微软雅黑"/>
              </a:rPr>
              <a:t>Facebook</a:t>
            </a:r>
            <a:r>
              <a:rPr lang="zh-CN" altLang="en-US" sz="3600" dirty="0" smtClean="0">
                <a:solidFill>
                  <a:schemeClr val="bg1"/>
                </a:solidFill>
                <a:latin typeface="微软雅黑"/>
                <a:ea typeface="微软雅黑"/>
              </a:rPr>
              <a:t>高速发展的过程中，面临着内外各种矛盾和问题，</a:t>
            </a:r>
            <a:r>
              <a:rPr lang="en-US" altLang="zh-CN" sz="3600" dirty="0" smtClean="0">
                <a:solidFill>
                  <a:schemeClr val="bg1"/>
                </a:solidFill>
                <a:latin typeface="微软雅黑"/>
                <a:ea typeface="微软雅黑"/>
              </a:rPr>
              <a:t>2018</a:t>
            </a:r>
            <a:r>
              <a:rPr lang="zh-CN" altLang="en-US" sz="3600" dirty="0" smtClean="0">
                <a:solidFill>
                  <a:schemeClr val="bg1"/>
                </a:solidFill>
                <a:latin typeface="微软雅黑"/>
                <a:ea typeface="微软雅黑"/>
              </a:rPr>
              <a:t>年隐私门事件全面爆发。</a:t>
            </a:r>
            <a:endParaRPr lang="zh-CN" altLang="en-US" sz="3600" dirty="0">
              <a:solidFill>
                <a:schemeClr val="bg1"/>
              </a:solidFill>
              <a:latin typeface="微软雅黑"/>
              <a:ea typeface="微软雅黑"/>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持续增长的奥密</a:t>
            </a:r>
            <a:endParaRPr lang="zh-CN" altLang="en-US" sz="60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84650" y="2378075"/>
            <a:ext cx="13167531" cy="73938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案例研究者（以姓氏拼音排序）</a:t>
            </a:r>
            <a:endParaRPr kumimoji="1" lang="zh-CN" altLang="en-US" dirty="0"/>
          </a:p>
        </p:txBody>
      </p:sp>
      <p:sp>
        <p:nvSpPr>
          <p:cNvPr id="3" name="文本占位符 2"/>
          <p:cNvSpPr>
            <a:spLocks noGrp="1"/>
          </p:cNvSpPr>
          <p:nvPr>
            <p:ph type="body" idx="1"/>
          </p:nvPr>
        </p:nvSpPr>
        <p:spPr>
          <a:xfrm>
            <a:off x="1005204" y="2759075"/>
            <a:ext cx="18093691" cy="9140964"/>
          </a:xfrm>
        </p:spPr>
        <p:txBody>
          <a:bodyPr/>
          <a:lstStyle/>
          <a:p>
            <a:pPr marL="685800" indent="-685800">
              <a:buFont typeface="Arial" panose="020B0604020202090204" pitchFamily="34" charset="0"/>
              <a:buChar char="•"/>
            </a:pPr>
            <a:r>
              <a:rPr kumimoji="1" lang="zh-CN" altLang="en-US" dirty="0"/>
              <a:t>高金梅（</a:t>
            </a:r>
            <a:r>
              <a:rPr kumimoji="1" lang="en-US" altLang="zh-CN" dirty="0"/>
              <a:t>G</a:t>
            </a:r>
            <a:r>
              <a:rPr kumimoji="1" lang="zh-CN" altLang="en-US" dirty="0"/>
              <a:t>）  </a:t>
            </a:r>
            <a:endParaRPr kumimoji="1" lang="en-US" altLang="zh-CN" dirty="0"/>
          </a:p>
          <a:p>
            <a:pPr marL="685800" indent="-685800">
              <a:buFont typeface="Arial" panose="020B0604020202090204" pitchFamily="34" charset="0"/>
              <a:buChar char="•"/>
            </a:pPr>
            <a:r>
              <a:rPr kumimoji="1" lang="zh-CN" altLang="en-US" dirty="0"/>
              <a:t>江晓峰（</a:t>
            </a:r>
            <a:r>
              <a:rPr kumimoji="1" lang="en-US" altLang="zh-CN" dirty="0"/>
              <a:t>J</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李俊超（</a:t>
            </a:r>
            <a:r>
              <a:rPr kumimoji="1" lang="en-US" altLang="zh-CN" dirty="0"/>
              <a:t>L</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谈佳婧（</a:t>
            </a:r>
            <a:r>
              <a:rPr kumimoji="1" lang="en-US" altLang="zh-CN" dirty="0"/>
              <a:t>T</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潘玉武（</a:t>
            </a:r>
            <a:r>
              <a:rPr kumimoji="1" lang="en-US" altLang="zh-CN" dirty="0"/>
              <a:t>P</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习云峰（</a:t>
            </a:r>
            <a:r>
              <a:rPr kumimoji="1" lang="en-US" altLang="zh-CN" dirty="0"/>
              <a:t>X</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solidFill>
                  <a:srgbClr val="FFFF00"/>
                </a:solidFill>
              </a:rPr>
              <a:t>张楠 （</a:t>
            </a:r>
            <a:r>
              <a:rPr kumimoji="1" lang="en-US" altLang="zh-CN" dirty="0">
                <a:solidFill>
                  <a:srgbClr val="FFFF00"/>
                </a:solidFill>
              </a:rPr>
              <a:t>Z</a:t>
            </a:r>
            <a:r>
              <a:rPr kumimoji="1" lang="zh-CN" altLang="en-US" dirty="0">
                <a:solidFill>
                  <a:srgbClr val="FFFF00"/>
                </a:solidFill>
              </a:rPr>
              <a:t>）</a:t>
            </a:r>
            <a:r>
              <a:rPr kumimoji="1" lang="en-US" altLang="zh-CN" dirty="0">
                <a:solidFill>
                  <a:srgbClr val="FFFF00"/>
                </a:solidFill>
              </a:rPr>
              <a:t>Topic</a:t>
            </a:r>
            <a:r>
              <a:rPr kumimoji="1" lang="zh-CN" altLang="en-US" dirty="0">
                <a:solidFill>
                  <a:srgbClr val="FFFF00"/>
                </a:solidFill>
              </a:rPr>
              <a:t> </a:t>
            </a:r>
            <a:r>
              <a:rPr kumimoji="1" lang="en-US" altLang="zh-CN" dirty="0">
                <a:solidFill>
                  <a:srgbClr val="FFFF00"/>
                </a:solidFill>
              </a:rPr>
              <a:t>Leader</a:t>
            </a:r>
            <a:endParaRPr kumimoji="1" lang="en-US" altLang="zh-CN" dirty="0">
              <a:solidFill>
                <a:srgbClr val="FFFF00"/>
              </a:solidFill>
            </a:endParaRPr>
          </a:p>
          <a:p>
            <a:pPr marL="685800" indent="-685800">
              <a:buFont typeface="Arial" panose="020B0604020202090204" pitchFamily="34" charset="0"/>
              <a:buChar char="•"/>
            </a:pPr>
            <a:r>
              <a:rPr kumimoji="1" lang="zh-CN" altLang="en-US" dirty="0"/>
              <a:t>许周平 （</a:t>
            </a:r>
            <a:r>
              <a:rPr kumimoji="1" lang="en-US" altLang="zh-CN" dirty="0"/>
              <a:t>X</a:t>
            </a:r>
            <a:r>
              <a:rPr kumimoji="1" lang="zh-CN" altLang="en-US" dirty="0"/>
              <a:t>）教练</a:t>
            </a:r>
            <a:endParaRPr kumimoji="1" lang="en-US" altLang="zh-CN" dirty="0"/>
          </a:p>
          <a:p>
            <a:pPr marL="685800" indent="-685800">
              <a:buFont typeface="Arial" panose="020B0604020202090204" pitchFamily="34" charset="0"/>
              <a:buChar char="•"/>
            </a:pPr>
            <a:r>
              <a:rPr kumimoji="1" lang="zh-CN" altLang="en-US" dirty="0"/>
              <a:t>姚冬 （</a:t>
            </a:r>
            <a:r>
              <a:rPr kumimoji="1" lang="en-US" altLang="zh-CN" dirty="0"/>
              <a:t>Y</a:t>
            </a:r>
            <a:r>
              <a:rPr kumimoji="1" lang="zh-CN" altLang="en-US" dirty="0"/>
              <a:t>）教练</a:t>
            </a:r>
            <a:endParaRPr kumimoji="1" lang="en-US" altLang="zh-CN" dirty="0"/>
          </a:p>
          <a:p>
            <a:pPr marL="685800" indent="-685800">
              <a:buFont typeface="Arial" panose="020B0604020202090204" pitchFamily="34" charset="0"/>
              <a:buChar char="•"/>
            </a:pPr>
            <a:r>
              <a:rPr kumimoji="1" lang="en-US" altLang="zh-CN" dirty="0"/>
              <a:t>DevOps</a:t>
            </a:r>
            <a:r>
              <a:rPr kumimoji="1" lang="zh-CN" altLang="en-US" dirty="0"/>
              <a:t>案例研究组委会</a:t>
            </a:r>
            <a:endParaRPr kumimoji="1" lang="en-US" altLang="zh-CN" dirty="0"/>
          </a:p>
          <a:p>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营收来源</a:t>
            </a:r>
            <a:endParaRPr lang="zh-CN" altLang="en-US" sz="6000" dirty="0"/>
          </a:p>
        </p:txBody>
      </p:sp>
      <p:sp>
        <p:nvSpPr>
          <p:cNvPr id="5" name="Rectangle 14"/>
          <p:cNvSpPr/>
          <p:nvPr/>
        </p:nvSpPr>
        <p:spPr>
          <a:xfrm>
            <a:off x="9945366" y="3292475"/>
            <a:ext cx="8793484" cy="5334000"/>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4"/>
          <p:cNvSpPr/>
          <p:nvPr/>
        </p:nvSpPr>
        <p:spPr>
          <a:xfrm>
            <a:off x="1005205" y="3292475"/>
            <a:ext cx="8467729" cy="5334000"/>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02620" y="4488896"/>
            <a:ext cx="4130503" cy="2581564"/>
          </a:xfrm>
          <a:prstGeom prst="rect">
            <a:avLst/>
          </a:prstGeom>
        </p:spPr>
      </p:pic>
      <p:grpSp>
        <p:nvGrpSpPr>
          <p:cNvPr id="8" name="组合 7"/>
          <p:cNvGrpSpPr/>
          <p:nvPr/>
        </p:nvGrpSpPr>
        <p:grpSpPr>
          <a:xfrm>
            <a:off x="1330332" y="4359275"/>
            <a:ext cx="6223459" cy="2971800"/>
            <a:chOff x="1369349" y="3060420"/>
            <a:chExt cx="3810962" cy="1711270"/>
          </a:xfrm>
        </p:grpSpPr>
        <p:sp>
          <p:nvSpPr>
            <p:cNvPr id="9" name="Rectangle 3"/>
            <p:cNvSpPr txBox="1">
              <a:spLocks noChangeArrowheads="1"/>
            </p:cNvSpPr>
            <p:nvPr/>
          </p:nvSpPr>
          <p:spPr bwMode="auto">
            <a:xfrm>
              <a:off x="1442500" y="3429752"/>
              <a:ext cx="3737811" cy="134193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panose="020B0604020202090204" pitchFamily="34" charset="0"/>
                <a:buNone/>
                <a:defRPr kumimoji="0" sz="1000">
                  <a:solidFill>
                    <a:schemeClr val="bg1">
                      <a:lumMod val="85000"/>
                    </a:schemeClr>
                  </a:solidFill>
                  <a:latin typeface="+mj-ea"/>
                  <a:ea typeface="+mj-ea"/>
                  <a:cs typeface="Tahoma" panose="020B0804030504040204" pitchFamily="34" charset="0"/>
                </a:defRPr>
              </a:lvl1pPr>
            </a:lstStyle>
            <a:p>
              <a:pPr>
                <a:lnSpc>
                  <a:spcPct val="150000"/>
                </a:lnSpc>
              </a:pPr>
              <a:r>
                <a:rPr lang="zh-CN" altLang="en-US" sz="2000" dirty="0">
                  <a:latin typeface="微软雅黑" panose="020B0503020204020204" pitchFamily="34" charset="-122"/>
                  <a:ea typeface="微软雅黑" panose="020B0503020204020204" pitchFamily="34" charset="-122"/>
                </a:rPr>
                <a:t>用户在</a:t>
              </a:r>
              <a:r>
                <a:rPr lang="en-US" altLang="zh-CN" sz="2000" dirty="0">
                  <a:latin typeface="微软雅黑" panose="020B0503020204020204" pitchFamily="34" charset="-122"/>
                  <a:ea typeface="微软雅黑" panose="020B0503020204020204" pitchFamily="34" charset="-122"/>
                </a:rPr>
                <a:t>Facebook</a:t>
              </a:r>
              <a:r>
                <a:rPr lang="zh-CN" altLang="en-US" sz="2000" dirty="0">
                  <a:latin typeface="微软雅黑" panose="020B0503020204020204" pitchFamily="34" charset="-122"/>
                  <a:ea typeface="微软雅黑" panose="020B0503020204020204" pitchFamily="34" charset="-122"/>
                </a:rPr>
                <a:t>平台上购买虚拟或数字商品（绝大部分来自游戏内购买），</a:t>
              </a:r>
              <a:r>
                <a:rPr lang="en-US" altLang="zh-CN" sz="2000" dirty="0" err="1">
                  <a:latin typeface="微软雅黑" panose="020B0503020204020204" pitchFamily="34" charset="-122"/>
                  <a:ea typeface="微软雅黑" panose="020B0503020204020204" pitchFamily="34" charset="-122"/>
                </a:rPr>
                <a:t>facebook</a:t>
              </a:r>
              <a:r>
                <a:rPr lang="zh-CN" altLang="en-US" sz="2000" dirty="0">
                  <a:latin typeface="微软雅黑" panose="020B0503020204020204" pitchFamily="34" charset="-122"/>
                  <a:ea typeface="微软雅黑" panose="020B0503020204020204" pitchFamily="34" charset="-122"/>
                </a:rPr>
                <a:t>会向开发者提取分成，作为平台的服务费；</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FFC000"/>
                  </a:solidFill>
                  <a:latin typeface="微软雅黑" panose="020B0503020204020204" pitchFamily="34" charset="-122"/>
                  <a:ea typeface="微软雅黑" panose="020B0503020204020204" pitchFamily="34" charset="-122"/>
                </a:rPr>
                <a:t>此部分费用进入</a:t>
              </a:r>
              <a:r>
                <a:rPr lang="en-US" altLang="zh-CN" sz="2000" b="1" dirty="0">
                  <a:solidFill>
                    <a:srgbClr val="FFC000"/>
                  </a:solidFill>
                  <a:latin typeface="微软雅黑" panose="020B0503020204020204" pitchFamily="34" charset="-122"/>
                  <a:ea typeface="微软雅黑" panose="020B0503020204020204" pitchFamily="34" charset="-122"/>
                </a:rPr>
                <a:t>2014</a:t>
              </a:r>
              <a:r>
                <a:rPr lang="zh-CN" altLang="en-US" sz="2000" b="1" dirty="0">
                  <a:solidFill>
                    <a:srgbClr val="FFC000"/>
                  </a:solidFill>
                  <a:latin typeface="微软雅黑" panose="020B0503020204020204" pitchFamily="34" charset="-122"/>
                  <a:ea typeface="微软雅黑" panose="020B0503020204020204" pitchFamily="34" charset="-122"/>
                </a:rPr>
                <a:t>年后占比始终低于</a:t>
              </a:r>
              <a:r>
                <a:rPr lang="en-US" altLang="zh-CN" sz="2000" b="1" dirty="0">
                  <a:solidFill>
                    <a:srgbClr val="FFC000"/>
                  </a:solidFill>
                  <a:latin typeface="微软雅黑" panose="020B0503020204020204" pitchFamily="34" charset="-122"/>
                  <a:ea typeface="微软雅黑" panose="020B0503020204020204" pitchFamily="34" charset="-122"/>
                </a:rPr>
                <a:t>10%</a:t>
              </a:r>
              <a:endParaRPr lang="en-US" altLang="zh-CN" sz="2000" b="1" dirty="0">
                <a:solidFill>
                  <a:srgbClr val="FFC000"/>
                </a:solidFill>
                <a:latin typeface="微软雅黑" panose="020B0503020204020204" pitchFamily="34" charset="-122"/>
                <a:ea typeface="微软雅黑" panose="020B0503020204020204" pitchFamily="34" charset="-122"/>
              </a:endParaRPr>
            </a:p>
          </p:txBody>
        </p:sp>
        <p:sp>
          <p:nvSpPr>
            <p:cNvPr id="10" name="TextBox 13"/>
            <p:cNvSpPr txBox="1"/>
            <p:nvPr/>
          </p:nvSpPr>
          <p:spPr>
            <a:xfrm>
              <a:off x="1369349" y="3060420"/>
              <a:ext cx="2471461" cy="335485"/>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rPr>
                <a:t>支付及其他费用</a:t>
              </a:r>
              <a:endPar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endParaRPr>
            </a:p>
          </p:txBody>
        </p:sp>
        <p:sp>
          <p:nvSpPr>
            <p:cNvPr id="11"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black"/>
                </a:solidFill>
                <a:effectLst/>
                <a:uLnTx/>
                <a:uFillTx/>
                <a:latin typeface="Calibri"/>
                <a:cs typeface="+mn-cs"/>
              </a:endParaRPr>
            </a:p>
          </p:txBody>
        </p:sp>
      </p:grpSp>
      <p:grpSp>
        <p:nvGrpSpPr>
          <p:cNvPr id="12" name="组合 11"/>
          <p:cNvGrpSpPr/>
          <p:nvPr/>
        </p:nvGrpSpPr>
        <p:grpSpPr>
          <a:xfrm>
            <a:off x="12581952" y="4359275"/>
            <a:ext cx="5980895" cy="2816565"/>
            <a:chOff x="1369349" y="3060420"/>
            <a:chExt cx="3810962" cy="2046755"/>
          </a:xfrm>
        </p:grpSpPr>
        <p:sp>
          <p:nvSpPr>
            <p:cNvPr id="13" name="Rectangle 3"/>
            <p:cNvSpPr txBox="1">
              <a:spLocks noChangeArrowheads="1"/>
            </p:cNvSpPr>
            <p:nvPr/>
          </p:nvSpPr>
          <p:spPr bwMode="auto">
            <a:xfrm>
              <a:off x="1442500" y="3429751"/>
              <a:ext cx="3737811" cy="1677424"/>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sz="2000">
                  <a:solidFill>
                    <a:schemeClr val="bg1">
                      <a:lumMod val="85000"/>
                    </a:schemeClr>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en-US" altLang="zh-CN" dirty="0"/>
                <a:t>1</a:t>
              </a:r>
              <a:r>
                <a:rPr lang="zh-CN" altLang="en-US" dirty="0"/>
                <a:t>、广告形式，不断丰富，主要售卖展示广告</a:t>
              </a:r>
              <a:endParaRPr lang="en-US" altLang="zh-CN" dirty="0"/>
            </a:p>
            <a:p>
              <a:r>
                <a:rPr lang="en-US" altLang="zh-CN" dirty="0"/>
                <a:t>2</a:t>
              </a:r>
              <a:r>
                <a:rPr lang="zh-CN" altLang="en-US" dirty="0"/>
                <a:t>、广告卖点，借力数据优势，主打精准；</a:t>
              </a:r>
              <a:endParaRPr lang="en-US" altLang="zh-CN" dirty="0"/>
            </a:p>
            <a:p>
              <a:r>
                <a:rPr lang="en-US" altLang="zh-CN" dirty="0"/>
                <a:t>3</a:t>
              </a:r>
              <a:r>
                <a:rPr lang="zh-CN" altLang="en-US" dirty="0"/>
                <a:t>、广告技术，创新投放机制，融入先进的广告理念与技术</a:t>
              </a:r>
              <a:endParaRPr lang="en-US" altLang="zh-CN" dirty="0"/>
            </a:p>
            <a:p>
              <a:r>
                <a:rPr lang="zh-CN" altLang="en-US" b="1" dirty="0">
                  <a:solidFill>
                    <a:srgbClr val="FFC000"/>
                  </a:solidFill>
                </a:rPr>
                <a:t>广告收入比重站稳</a:t>
              </a:r>
              <a:r>
                <a:rPr lang="en-US" altLang="zh-CN" b="1" dirty="0">
                  <a:solidFill>
                    <a:srgbClr val="FFC000"/>
                  </a:solidFill>
                </a:rPr>
                <a:t>90%</a:t>
              </a:r>
              <a:endParaRPr lang="en-US" altLang="zh-CN" b="1" dirty="0">
                <a:solidFill>
                  <a:srgbClr val="FFC000"/>
                </a:solidFill>
              </a:endParaRPr>
            </a:p>
          </p:txBody>
        </p:sp>
        <p:sp>
          <p:nvSpPr>
            <p:cNvPr id="14" name="TextBox 13"/>
            <p:cNvSpPr txBox="1"/>
            <p:nvPr/>
          </p:nvSpPr>
          <p:spPr>
            <a:xfrm>
              <a:off x="1369349" y="3060420"/>
              <a:ext cx="2471461" cy="335485"/>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rPr>
                <a:t>广告收入</a:t>
              </a:r>
              <a:endPar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endParaRPr>
            </a:p>
          </p:txBody>
        </p:sp>
        <p:sp>
          <p:nvSpPr>
            <p:cNvPr id="15"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black"/>
                </a:solidFill>
                <a:effectLst/>
                <a:uLnTx/>
                <a:uFillTx/>
                <a:latin typeface="Calibri"/>
                <a:cs typeface="+mn-cs"/>
              </a:endParaRPr>
            </a:p>
          </p:txBody>
        </p:sp>
      </p:gr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4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4000">
                                          <p:cBhvr additive="base">
                                            <p:cTn id="7" dur="1000" fill="hold"/>
                                            <p:tgtEl>
                                              <p:spTgt spid="8"/>
                                            </p:tgtEl>
                                            <p:attrNameLst>
                                              <p:attrName>ppt_x</p:attrName>
                                            </p:attrNameLst>
                                          </p:cBhvr>
                                          <p:tavLst>
                                            <p:tav tm="0">
                                              <p:val>
                                                <p:strVal val="0-#ppt_w/2"/>
                                              </p:val>
                                            </p:tav>
                                            <p:tav tm="100000">
                                              <p:val>
                                                <p:strVal val="#ppt_x"/>
                                              </p:val>
                                            </p:tav>
                                          </p:tavLst>
                                        </p:anim>
                                        <p:anim calcmode="lin" valueType="num" p14:bounceEnd="54000">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4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54000">
                                          <p:cBhvr additive="base">
                                            <p:cTn id="11" dur="1000" fill="hold"/>
                                            <p:tgtEl>
                                              <p:spTgt spid="12"/>
                                            </p:tgtEl>
                                            <p:attrNameLst>
                                              <p:attrName>ppt_x</p:attrName>
                                            </p:attrNameLst>
                                          </p:cBhvr>
                                          <p:tavLst>
                                            <p:tav tm="0">
                                              <p:val>
                                                <p:strVal val="1+#ppt_w/2"/>
                                              </p:val>
                                            </p:tav>
                                            <p:tav tm="100000">
                                              <p:val>
                                                <p:strVal val="#ppt_x"/>
                                              </p:val>
                                            </p:tav>
                                          </p:tavLst>
                                        </p:anim>
                                        <p:anim calcmode="lin" valueType="num" p14:bounceEnd="54000">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1+#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Facebook2017</a:t>
            </a:r>
            <a:r>
              <a:rPr lang="zh-CN" altLang="en-US" sz="6000" dirty="0"/>
              <a:t>年第四季度和全年业绩</a:t>
            </a:r>
            <a:endParaRPr lang="zh-CN" altLang="en-US" sz="6000" dirty="0"/>
          </a:p>
        </p:txBody>
      </p:sp>
      <p:pic>
        <p:nvPicPr>
          <p:cNvPr id="4" name="图片 3"/>
          <p:cNvPicPr>
            <a:picLocks noChangeAspect="1"/>
          </p:cNvPicPr>
          <p:nvPr/>
        </p:nvPicPr>
        <p:blipFill>
          <a:blip r:embed="rId1"/>
          <a:stretch>
            <a:fillRect/>
          </a:stretch>
        </p:blipFill>
        <p:spPr>
          <a:xfrm>
            <a:off x="446725" y="2530475"/>
            <a:ext cx="18652170" cy="72466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dirty="0" smtClean="0"/>
              <a:t>Facebook2017</a:t>
            </a:r>
            <a:r>
              <a:rPr lang="zh-CN" altLang="en-US" sz="6000" dirty="0" smtClean="0"/>
              <a:t>年财报</a:t>
            </a:r>
            <a:endParaRPr lang="zh-CN" altLang="en-US" sz="6000" dirty="0"/>
          </a:p>
        </p:txBody>
      </p:sp>
      <p:pic>
        <p:nvPicPr>
          <p:cNvPr id="3" name="图片 2"/>
          <p:cNvPicPr>
            <a:picLocks noChangeAspect="1"/>
          </p:cNvPicPr>
          <p:nvPr/>
        </p:nvPicPr>
        <p:blipFill>
          <a:blip r:embed="rId1"/>
          <a:stretch>
            <a:fillRect/>
          </a:stretch>
        </p:blipFill>
        <p:spPr>
          <a:xfrm>
            <a:off x="1005204" y="2472539"/>
            <a:ext cx="18093689" cy="801939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231106"/>
          </a:xfrm>
        </p:spPr>
        <p:txBody>
          <a:bodyPr/>
          <a:lstStyle/>
          <a:p>
            <a:r>
              <a:rPr kumimoji="1" lang="zh-CN" altLang="en-US" sz="8000" dirty="0"/>
              <a:t>二、</a:t>
            </a:r>
            <a:r>
              <a:rPr kumimoji="1" lang="en-US" altLang="zh-CN" sz="8000" dirty="0"/>
              <a:t>Facebook</a:t>
            </a:r>
            <a:r>
              <a:rPr kumimoji="1" lang="zh-CN" altLang="en-US" sz="8000" dirty="0"/>
              <a:t>的组织文化</a:t>
            </a:r>
            <a:endParaRPr kumimoji="1" lang="zh-CN" altLang="en-US" sz="8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愿景</a:t>
            </a:r>
            <a:endParaRPr lang="zh-CN" altLang="en-US" dirty="0"/>
          </a:p>
        </p:txBody>
      </p:sp>
      <p:sp>
        <p:nvSpPr>
          <p:cNvPr id="4" name="文本占位符 3"/>
          <p:cNvSpPr>
            <a:spLocks noGrp="1"/>
          </p:cNvSpPr>
          <p:nvPr>
            <p:ph type="body" idx="1"/>
          </p:nvPr>
        </p:nvSpPr>
        <p:spPr>
          <a:xfrm>
            <a:off x="755650" y="7102475"/>
            <a:ext cx="18093691" cy="2661241"/>
          </a:xfrm>
          <a:prstGeom prst="rect">
            <a:avLst/>
          </a:prstGeom>
        </p:spPr>
        <p:txBody>
          <a:bodyPr wrap="square" anchor="ctr">
            <a:spAutoFit/>
          </a:bodyPr>
          <a:lstStyle/>
          <a:p>
            <a:pPr>
              <a:lnSpc>
                <a:spcPct val="150000"/>
              </a:lnSpc>
            </a:pPr>
            <a:r>
              <a:rPr lang="en-US" altLang="zh-CN" sz="4000" dirty="0">
                <a:solidFill>
                  <a:schemeClr val="bg1"/>
                </a:solidFill>
                <a:latin typeface="微软雅黑" panose="020B0503020204020204" pitchFamily="34" charset="-122"/>
                <a:ea typeface="微软雅黑" panose="020B0503020204020204" pitchFamily="34" charset="-122"/>
              </a:rPr>
              <a:t>2019</a:t>
            </a:r>
            <a:r>
              <a:rPr lang="zh-CN" altLang="en-US" sz="4000" dirty="0">
                <a:solidFill>
                  <a:schemeClr val="bg1"/>
                </a:solidFill>
                <a:latin typeface="微软雅黑" panose="020B0503020204020204" pitchFamily="34" charset="-122"/>
                <a:ea typeface="微软雅黑" panose="020B0503020204020204" pitchFamily="34" charset="-122"/>
              </a:rPr>
              <a:t>年，扎克伯格阐述了公司的未来愿景，</a:t>
            </a:r>
            <a:endParaRPr lang="en-US" altLang="zh-CN" sz="4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4000" dirty="0">
                <a:solidFill>
                  <a:schemeClr val="bg1"/>
                </a:solidFill>
                <a:latin typeface="微软雅黑" panose="020B0503020204020204" pitchFamily="34" charset="-122"/>
                <a:ea typeface="微软雅黑" panose="020B0503020204020204" pitchFamily="34" charset="-122"/>
              </a:rPr>
              <a:t>提出打造“以隐私为核心的交流平台”的新目标，替代了之前 </a:t>
            </a:r>
            <a:r>
              <a:rPr lang="en-US" altLang="zh-CN" sz="4000" dirty="0">
                <a:solidFill>
                  <a:schemeClr val="bg1"/>
                </a:solidFill>
                <a:latin typeface="微软雅黑" panose="020B0503020204020204" pitchFamily="34" charset="-122"/>
                <a:ea typeface="微软雅黑" panose="020B0503020204020204" pitchFamily="34" charset="-122"/>
              </a:rPr>
              <a:t>Facebook </a:t>
            </a:r>
            <a:r>
              <a:rPr lang="zh-CN" altLang="en-US" sz="4000" dirty="0">
                <a:solidFill>
                  <a:schemeClr val="bg1"/>
                </a:solidFill>
                <a:latin typeface="微软雅黑" panose="020B0503020204020204" pitchFamily="34" charset="-122"/>
                <a:ea typeface="微软雅黑" panose="020B0503020204020204" pitchFamily="34" charset="-122"/>
              </a:rPr>
              <a:t>不断宣扬的“开放式社交平台”和“帮助人们连接世界”的使命。</a:t>
            </a:r>
            <a:endParaRPr lang="zh-CN" altLang="en-US" sz="4000"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773295" y="701675"/>
            <a:ext cx="10058400" cy="594579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zh-CN" altLang="en-US" sz="6000" dirty="0"/>
              <a:t>公司</a:t>
            </a:r>
            <a:r>
              <a:rPr lang="en-US" altLang="zh-CN" sz="6000" dirty="0"/>
              <a:t>5</a:t>
            </a:r>
            <a:r>
              <a:rPr lang="zh-CN" altLang="en-US" sz="6000" dirty="0"/>
              <a:t>个核心价值观</a:t>
            </a:r>
            <a:endParaRPr lang="zh-CN" altLang="en-US" sz="6000" dirty="0"/>
          </a:p>
        </p:txBody>
      </p:sp>
      <p:grpSp>
        <p:nvGrpSpPr>
          <p:cNvPr id="51" name="组合 50"/>
          <p:cNvGrpSpPr/>
          <p:nvPr/>
        </p:nvGrpSpPr>
        <p:grpSpPr>
          <a:xfrm>
            <a:off x="603250" y="2454275"/>
            <a:ext cx="19050000" cy="8068270"/>
            <a:chOff x="-742486" y="1503514"/>
            <a:chExt cx="13211840" cy="5114116"/>
          </a:xfrm>
        </p:grpSpPr>
        <p:sp>
          <p:nvSpPr>
            <p:cNvPr id="4" name="Oval 9"/>
            <p:cNvSpPr/>
            <p:nvPr/>
          </p:nvSpPr>
          <p:spPr>
            <a:xfrm>
              <a:off x="4440657" y="2263948"/>
              <a:ext cx="3310686" cy="3310685"/>
            </a:xfrm>
            <a:prstGeom prst="ellipse">
              <a:avLst/>
            </a:prstGeom>
            <a:gradFill flip="none" rotWithShape="1">
              <a:gsLst>
                <a:gs pos="0">
                  <a:srgbClr val="2A9995">
                    <a:alpha val="10000"/>
                  </a:srgbClr>
                </a:gs>
                <a:gs pos="100000">
                  <a:srgbClr val="2A9995">
                    <a:alpha val="30000"/>
                  </a:srgbClr>
                </a:gs>
                <a:gs pos="53000">
                  <a:srgbClr val="2A9995">
                    <a:alpha val="20000"/>
                  </a:srgbClr>
                </a:gs>
              </a:gsLst>
              <a:lin ang="16200000" scaled="1"/>
              <a:tileRect/>
            </a:gradFill>
            <a:ln>
              <a:solidFill>
                <a:srgbClr val="2A9995">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aphicFrame>
          <p:nvGraphicFramePr>
            <p:cNvPr id="5" name="Chart 8"/>
            <p:cNvGraphicFramePr/>
            <p:nvPr/>
          </p:nvGraphicFramePr>
          <p:xfrm>
            <a:off x="3279175" y="1935311"/>
            <a:ext cx="5633651" cy="3755766"/>
          </p:xfrm>
          <a:graphic>
            <a:graphicData uri="http://schemas.openxmlformats.org/drawingml/2006/chart">
              <c:chart xmlns:c="http://schemas.openxmlformats.org/drawingml/2006/chart" xmlns:r="http://schemas.openxmlformats.org/officeDocument/2006/relationships" r:id="rId1"/>
            </a:graphicData>
          </a:graphic>
        </p:graphicFrame>
        <p:grpSp>
          <p:nvGrpSpPr>
            <p:cNvPr id="6" name="Group 1"/>
            <p:cNvGrpSpPr/>
            <p:nvPr/>
          </p:nvGrpSpPr>
          <p:grpSpPr>
            <a:xfrm>
              <a:off x="4470796" y="2215133"/>
              <a:ext cx="3250408" cy="3099816"/>
              <a:chOff x="4470796" y="2494533"/>
              <a:chExt cx="3250408" cy="3099816"/>
            </a:xfrm>
          </p:grpSpPr>
          <p:sp>
            <p:nvSpPr>
              <p:cNvPr id="7" name="Oval 30"/>
              <p:cNvSpPr/>
              <p:nvPr/>
            </p:nvSpPr>
            <p:spPr>
              <a:xfrm>
                <a:off x="5074443" y="551814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8" name="Oval 31"/>
              <p:cNvSpPr/>
              <p:nvPr/>
            </p:nvSpPr>
            <p:spPr>
              <a:xfrm>
                <a:off x="7041355" y="551814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9" name="Oval 33"/>
              <p:cNvSpPr/>
              <p:nvPr/>
            </p:nvSpPr>
            <p:spPr>
              <a:xfrm>
                <a:off x="6057899" y="2494533"/>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10" name="Oval 32"/>
              <p:cNvSpPr/>
              <p:nvPr/>
            </p:nvSpPr>
            <p:spPr>
              <a:xfrm>
                <a:off x="7645002" y="364489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11" name="Oval 34"/>
              <p:cNvSpPr/>
              <p:nvPr/>
            </p:nvSpPr>
            <p:spPr>
              <a:xfrm>
                <a:off x="4470796" y="364489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pSp>
        <p:grpSp>
          <p:nvGrpSpPr>
            <p:cNvPr id="12" name="组合 11"/>
            <p:cNvGrpSpPr/>
            <p:nvPr/>
          </p:nvGrpSpPr>
          <p:grpSpPr>
            <a:xfrm>
              <a:off x="7338732" y="4983563"/>
              <a:ext cx="4215786" cy="800463"/>
              <a:chOff x="7338732" y="4983563"/>
              <a:chExt cx="4215786" cy="800463"/>
            </a:xfrm>
          </p:grpSpPr>
          <p:sp>
            <p:nvSpPr>
              <p:cNvPr id="13" name="Rectangle 3"/>
              <p:cNvSpPr txBox="1">
                <a:spLocks noChangeArrowheads="1"/>
              </p:cNvSpPr>
              <p:nvPr/>
            </p:nvSpPr>
            <p:spPr bwMode="auto">
              <a:xfrm flipH="1">
                <a:off x="7908276" y="5367224"/>
                <a:ext cx="3646242" cy="416802"/>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最冒险的事就是不冒险</a:t>
                </a:r>
                <a:endParaRPr lang="en-US" altLang="zh-CN" sz="2400" dirty="0"/>
              </a:p>
            </p:txBody>
          </p:sp>
          <p:sp>
            <p:nvSpPr>
              <p:cNvPr id="14" name="TextBox 22"/>
              <p:cNvSpPr txBox="1"/>
              <p:nvPr/>
            </p:nvSpPr>
            <p:spPr>
              <a:xfrm flipH="1">
                <a:off x="7815392" y="4983563"/>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lang="zh-CN" altLang="en-US" sz="2400" b="1" dirty="0">
                    <a:solidFill>
                      <a:srgbClr val="54D0CA"/>
                    </a:solidFill>
                    <a:latin typeface="Calibri" panose="020F0502020204030204" pitchFamily="34" charset="0"/>
                    <a:ea typeface="微软雅黑"/>
                  </a:rPr>
                  <a:t>敢于冒险</a:t>
                </a:r>
                <a:endPar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endParaRPr>
              </a:p>
            </p:txBody>
          </p:sp>
          <p:grpSp>
            <p:nvGrpSpPr>
              <p:cNvPr id="15" name="Group 38"/>
              <p:cNvGrpSpPr/>
              <p:nvPr/>
            </p:nvGrpSpPr>
            <p:grpSpPr>
              <a:xfrm>
                <a:off x="7338732" y="5137015"/>
                <a:ext cx="391869" cy="390149"/>
                <a:chOff x="2840038" y="4406900"/>
                <a:chExt cx="723900" cy="720725"/>
              </a:xfrm>
              <a:solidFill>
                <a:srgbClr val="54D0CA"/>
              </a:solidFill>
            </p:grpSpPr>
            <p:sp>
              <p:nvSpPr>
                <p:cNvPr id="16" name="Freeform 39"/>
                <p:cNvSpPr>
                  <a:spLocks noEditPoints="1"/>
                </p:cNvSpPr>
                <p:nvPr/>
              </p:nvSpPr>
              <p:spPr bwMode="auto">
                <a:xfrm>
                  <a:off x="2840038" y="4406900"/>
                  <a:ext cx="723900" cy="720725"/>
                </a:xfrm>
                <a:custGeom>
                  <a:avLst/>
                  <a:gdLst>
                    <a:gd name="T0" fmla="*/ 440 w 456"/>
                    <a:gd name="T1" fmla="*/ 141 h 454"/>
                    <a:gd name="T2" fmla="*/ 404 w 456"/>
                    <a:gd name="T3" fmla="*/ 82 h 454"/>
                    <a:gd name="T4" fmla="*/ 287 w 456"/>
                    <a:gd name="T5" fmla="*/ 7 h 454"/>
                    <a:gd name="T6" fmla="*/ 192 w 456"/>
                    <a:gd name="T7" fmla="*/ 2 h 454"/>
                    <a:gd name="T8" fmla="*/ 146 w 456"/>
                    <a:gd name="T9" fmla="*/ 15 h 454"/>
                    <a:gd name="T10" fmla="*/ 63 w 456"/>
                    <a:gd name="T11" fmla="*/ 70 h 454"/>
                    <a:gd name="T12" fmla="*/ 8 w 456"/>
                    <a:gd name="T13" fmla="*/ 168 h 454"/>
                    <a:gd name="T14" fmla="*/ 0 w 456"/>
                    <a:gd name="T15" fmla="*/ 227 h 454"/>
                    <a:gd name="T16" fmla="*/ 1 w 456"/>
                    <a:gd name="T17" fmla="*/ 246 h 454"/>
                    <a:gd name="T18" fmla="*/ 2 w 456"/>
                    <a:gd name="T19" fmla="*/ 256 h 454"/>
                    <a:gd name="T20" fmla="*/ 20 w 456"/>
                    <a:gd name="T21" fmla="*/ 319 h 454"/>
                    <a:gd name="T22" fmla="*/ 45 w 456"/>
                    <a:gd name="T23" fmla="*/ 364 h 454"/>
                    <a:gd name="T24" fmla="*/ 122 w 456"/>
                    <a:gd name="T25" fmla="*/ 428 h 454"/>
                    <a:gd name="T26" fmla="*/ 204 w 456"/>
                    <a:gd name="T27" fmla="*/ 453 h 454"/>
                    <a:gd name="T28" fmla="*/ 218 w 456"/>
                    <a:gd name="T29" fmla="*/ 454 h 454"/>
                    <a:gd name="T30" fmla="*/ 264 w 456"/>
                    <a:gd name="T31" fmla="*/ 452 h 454"/>
                    <a:gd name="T32" fmla="*/ 362 w 456"/>
                    <a:gd name="T33" fmla="*/ 411 h 454"/>
                    <a:gd name="T34" fmla="*/ 418 w 456"/>
                    <a:gd name="T35" fmla="*/ 354 h 454"/>
                    <a:gd name="T36" fmla="*/ 455 w 456"/>
                    <a:gd name="T37" fmla="*/ 249 h 454"/>
                    <a:gd name="T38" fmla="*/ 313 w 456"/>
                    <a:gd name="T39" fmla="*/ 344 h 454"/>
                    <a:gd name="T40" fmla="*/ 240 w 456"/>
                    <a:gd name="T41" fmla="*/ 372 h 454"/>
                    <a:gd name="T42" fmla="*/ 159 w 456"/>
                    <a:gd name="T43" fmla="*/ 355 h 454"/>
                    <a:gd name="T44" fmla="*/ 94 w 456"/>
                    <a:gd name="T45" fmla="*/ 284 h 454"/>
                    <a:gd name="T46" fmla="*/ 84 w 456"/>
                    <a:gd name="T47" fmla="*/ 204 h 454"/>
                    <a:gd name="T48" fmla="*/ 118 w 456"/>
                    <a:gd name="T49" fmla="*/ 132 h 454"/>
                    <a:gd name="T50" fmla="*/ 184 w 456"/>
                    <a:gd name="T51" fmla="*/ 88 h 454"/>
                    <a:gd name="T52" fmla="*/ 228 w 456"/>
                    <a:gd name="T53" fmla="*/ 82 h 454"/>
                    <a:gd name="T54" fmla="*/ 323 w 456"/>
                    <a:gd name="T55" fmla="*/ 116 h 454"/>
                    <a:gd name="T56" fmla="*/ 363 w 456"/>
                    <a:gd name="T57" fmla="*/ 171 h 454"/>
                    <a:gd name="T58" fmla="*/ 374 w 456"/>
                    <a:gd name="T59" fmla="*/ 227 h 454"/>
                    <a:gd name="T60" fmla="*/ 339 w 456"/>
                    <a:gd name="T61" fmla="*/ 321 h 454"/>
                    <a:gd name="T62" fmla="*/ 387 w 456"/>
                    <a:gd name="T63" fmla="*/ 209 h 454"/>
                    <a:gd name="T64" fmla="*/ 362 w 456"/>
                    <a:gd name="T65" fmla="*/ 139 h 454"/>
                    <a:gd name="T66" fmla="*/ 435 w 456"/>
                    <a:gd name="T67" fmla="*/ 176 h 454"/>
                    <a:gd name="T68" fmla="*/ 240 w 456"/>
                    <a:gd name="T69" fmla="*/ 14 h 454"/>
                    <a:gd name="T70" fmla="*/ 362 w 456"/>
                    <a:gd name="T71" fmla="*/ 59 h 454"/>
                    <a:gd name="T72" fmla="*/ 341 w 456"/>
                    <a:gd name="T73" fmla="*/ 114 h 454"/>
                    <a:gd name="T74" fmla="*/ 228 w 456"/>
                    <a:gd name="T75" fmla="*/ 68 h 454"/>
                    <a:gd name="T76" fmla="*/ 169 w 456"/>
                    <a:gd name="T77" fmla="*/ 22 h 454"/>
                    <a:gd name="T78" fmla="*/ 228 w 456"/>
                    <a:gd name="T79" fmla="*/ 440 h 454"/>
                    <a:gd name="T80" fmla="*/ 215 w 456"/>
                    <a:gd name="T81" fmla="*/ 440 h 454"/>
                    <a:gd name="T82" fmla="*/ 165 w 456"/>
                    <a:gd name="T83" fmla="*/ 432 h 454"/>
                    <a:gd name="T84" fmla="*/ 84 w 456"/>
                    <a:gd name="T85" fmla="*/ 384 h 454"/>
                    <a:gd name="T86" fmla="*/ 36 w 456"/>
                    <a:gd name="T87" fmla="*/ 319 h 454"/>
                    <a:gd name="T88" fmla="*/ 17 w 456"/>
                    <a:gd name="T89" fmla="*/ 262 h 454"/>
                    <a:gd name="T90" fmla="*/ 16 w 456"/>
                    <a:gd name="T91" fmla="*/ 250 h 454"/>
                    <a:gd name="T92" fmla="*/ 15 w 456"/>
                    <a:gd name="T93" fmla="*/ 227 h 454"/>
                    <a:gd name="T94" fmla="*/ 18 w 456"/>
                    <a:gd name="T95" fmla="*/ 186 h 454"/>
                    <a:gd name="T96" fmla="*/ 63 w 456"/>
                    <a:gd name="T97" fmla="*/ 90 h 454"/>
                    <a:gd name="T98" fmla="*/ 150 w 456"/>
                    <a:gd name="T99" fmla="*/ 28 h 454"/>
                    <a:gd name="T100" fmla="*/ 150 w 456"/>
                    <a:gd name="T101" fmla="*/ 88 h 454"/>
                    <a:gd name="T102" fmla="*/ 91 w 456"/>
                    <a:gd name="T103" fmla="*/ 145 h 454"/>
                    <a:gd name="T104" fmla="*/ 68 w 456"/>
                    <a:gd name="T105" fmla="*/ 227 h 454"/>
                    <a:gd name="T106" fmla="*/ 96 w 456"/>
                    <a:gd name="T107" fmla="*/ 316 h 454"/>
                    <a:gd name="T108" fmla="*/ 180 w 456"/>
                    <a:gd name="T109" fmla="*/ 380 h 454"/>
                    <a:gd name="T110" fmla="*/ 264 w 456"/>
                    <a:gd name="T111" fmla="*/ 383 h 454"/>
                    <a:gd name="T112" fmla="*/ 348 w 456"/>
                    <a:gd name="T113" fmla="*/ 404 h 454"/>
                    <a:gd name="T114" fmla="*/ 244 w 456"/>
                    <a:gd name="T115" fmla="*/ 440 h 454"/>
                    <a:gd name="T116" fmla="*/ 441 w 456"/>
                    <a:gd name="T117" fmla="*/ 249 h 454"/>
                    <a:gd name="T118" fmla="*/ 379 w 456"/>
                    <a:gd name="T119" fmla="*/ 378 h 454"/>
                    <a:gd name="T120" fmla="*/ 340 w 456"/>
                    <a:gd name="T121" fmla="*/ 341 h 454"/>
                    <a:gd name="T122" fmla="*/ 388 w 456"/>
                    <a:gd name="T123" fmla="*/ 23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6" h="454">
                      <a:moveTo>
                        <a:pt x="456" y="226"/>
                      </a:moveTo>
                      <a:lnTo>
                        <a:pt x="456" y="226"/>
                      </a:lnTo>
                      <a:lnTo>
                        <a:pt x="456" y="209"/>
                      </a:lnTo>
                      <a:lnTo>
                        <a:pt x="454" y="192"/>
                      </a:lnTo>
                      <a:lnTo>
                        <a:pt x="450" y="175"/>
                      </a:lnTo>
                      <a:lnTo>
                        <a:pt x="445" y="157"/>
                      </a:lnTo>
                      <a:lnTo>
                        <a:pt x="440" y="141"/>
                      </a:lnTo>
                      <a:lnTo>
                        <a:pt x="432" y="126"/>
                      </a:lnTo>
                      <a:lnTo>
                        <a:pt x="423" y="110"/>
                      </a:lnTo>
                      <a:lnTo>
                        <a:pt x="414" y="96"/>
                      </a:lnTo>
                      <a:lnTo>
                        <a:pt x="414" y="96"/>
                      </a:lnTo>
                      <a:lnTo>
                        <a:pt x="410" y="90"/>
                      </a:lnTo>
                      <a:lnTo>
                        <a:pt x="410" y="90"/>
                      </a:lnTo>
                      <a:lnTo>
                        <a:pt x="404" y="82"/>
                      </a:lnTo>
                      <a:lnTo>
                        <a:pt x="404" y="82"/>
                      </a:lnTo>
                      <a:lnTo>
                        <a:pt x="388" y="64"/>
                      </a:lnTo>
                      <a:lnTo>
                        <a:pt x="371" y="48"/>
                      </a:lnTo>
                      <a:lnTo>
                        <a:pt x="351" y="34"/>
                      </a:lnTo>
                      <a:lnTo>
                        <a:pt x="332" y="23"/>
                      </a:lnTo>
                      <a:lnTo>
                        <a:pt x="310" y="14"/>
                      </a:lnTo>
                      <a:lnTo>
                        <a:pt x="287" y="7"/>
                      </a:lnTo>
                      <a:lnTo>
                        <a:pt x="265" y="2"/>
                      </a:lnTo>
                      <a:lnTo>
                        <a:pt x="241" y="0"/>
                      </a:lnTo>
                      <a:lnTo>
                        <a:pt x="241" y="0"/>
                      </a:lnTo>
                      <a:lnTo>
                        <a:pt x="228" y="0"/>
                      </a:lnTo>
                      <a:lnTo>
                        <a:pt x="228" y="0"/>
                      </a:lnTo>
                      <a:lnTo>
                        <a:pt x="210" y="0"/>
                      </a:lnTo>
                      <a:lnTo>
                        <a:pt x="192" y="2"/>
                      </a:lnTo>
                      <a:lnTo>
                        <a:pt x="175" y="5"/>
                      </a:lnTo>
                      <a:lnTo>
                        <a:pt x="158" y="10"/>
                      </a:lnTo>
                      <a:lnTo>
                        <a:pt x="157" y="10"/>
                      </a:lnTo>
                      <a:lnTo>
                        <a:pt x="156" y="11"/>
                      </a:lnTo>
                      <a:lnTo>
                        <a:pt x="156" y="11"/>
                      </a:lnTo>
                      <a:lnTo>
                        <a:pt x="148" y="14"/>
                      </a:lnTo>
                      <a:lnTo>
                        <a:pt x="146" y="15"/>
                      </a:lnTo>
                      <a:lnTo>
                        <a:pt x="146" y="15"/>
                      </a:lnTo>
                      <a:lnTo>
                        <a:pt x="130" y="21"/>
                      </a:lnTo>
                      <a:lnTo>
                        <a:pt x="115" y="30"/>
                      </a:lnTo>
                      <a:lnTo>
                        <a:pt x="101" y="38"/>
                      </a:lnTo>
                      <a:lnTo>
                        <a:pt x="88" y="47"/>
                      </a:lnTo>
                      <a:lnTo>
                        <a:pt x="75" y="58"/>
                      </a:lnTo>
                      <a:lnTo>
                        <a:pt x="63" y="70"/>
                      </a:lnTo>
                      <a:lnTo>
                        <a:pt x="52" y="82"/>
                      </a:lnTo>
                      <a:lnTo>
                        <a:pt x="42" y="95"/>
                      </a:lnTo>
                      <a:lnTo>
                        <a:pt x="34" y="108"/>
                      </a:lnTo>
                      <a:lnTo>
                        <a:pt x="25" y="122"/>
                      </a:lnTo>
                      <a:lnTo>
                        <a:pt x="18" y="137"/>
                      </a:lnTo>
                      <a:lnTo>
                        <a:pt x="13" y="152"/>
                      </a:lnTo>
                      <a:lnTo>
                        <a:pt x="8" y="168"/>
                      </a:lnTo>
                      <a:lnTo>
                        <a:pt x="4" y="184"/>
                      </a:lnTo>
                      <a:lnTo>
                        <a:pt x="2" y="200"/>
                      </a:lnTo>
                      <a:lnTo>
                        <a:pt x="1" y="218"/>
                      </a:lnTo>
                      <a:lnTo>
                        <a:pt x="1" y="218"/>
                      </a:lnTo>
                      <a:lnTo>
                        <a:pt x="0" y="223"/>
                      </a:lnTo>
                      <a:lnTo>
                        <a:pt x="0" y="227"/>
                      </a:lnTo>
                      <a:lnTo>
                        <a:pt x="0" y="227"/>
                      </a:lnTo>
                      <a:lnTo>
                        <a:pt x="0" y="227"/>
                      </a:lnTo>
                      <a:lnTo>
                        <a:pt x="1" y="236"/>
                      </a:lnTo>
                      <a:lnTo>
                        <a:pt x="1" y="237"/>
                      </a:lnTo>
                      <a:lnTo>
                        <a:pt x="1" y="237"/>
                      </a:lnTo>
                      <a:lnTo>
                        <a:pt x="1" y="239"/>
                      </a:lnTo>
                      <a:lnTo>
                        <a:pt x="1" y="239"/>
                      </a:lnTo>
                      <a:lnTo>
                        <a:pt x="1" y="246"/>
                      </a:lnTo>
                      <a:lnTo>
                        <a:pt x="1" y="248"/>
                      </a:lnTo>
                      <a:lnTo>
                        <a:pt x="1" y="248"/>
                      </a:lnTo>
                      <a:lnTo>
                        <a:pt x="2" y="251"/>
                      </a:lnTo>
                      <a:lnTo>
                        <a:pt x="2" y="251"/>
                      </a:lnTo>
                      <a:lnTo>
                        <a:pt x="2" y="254"/>
                      </a:lnTo>
                      <a:lnTo>
                        <a:pt x="2" y="256"/>
                      </a:lnTo>
                      <a:lnTo>
                        <a:pt x="2" y="256"/>
                      </a:lnTo>
                      <a:lnTo>
                        <a:pt x="3" y="263"/>
                      </a:lnTo>
                      <a:lnTo>
                        <a:pt x="3" y="264"/>
                      </a:lnTo>
                      <a:lnTo>
                        <a:pt x="3" y="264"/>
                      </a:lnTo>
                      <a:lnTo>
                        <a:pt x="7" y="278"/>
                      </a:lnTo>
                      <a:lnTo>
                        <a:pt x="10" y="292"/>
                      </a:lnTo>
                      <a:lnTo>
                        <a:pt x="14" y="305"/>
                      </a:lnTo>
                      <a:lnTo>
                        <a:pt x="20" y="319"/>
                      </a:lnTo>
                      <a:lnTo>
                        <a:pt x="21" y="320"/>
                      </a:lnTo>
                      <a:lnTo>
                        <a:pt x="21" y="320"/>
                      </a:lnTo>
                      <a:lnTo>
                        <a:pt x="23" y="326"/>
                      </a:lnTo>
                      <a:lnTo>
                        <a:pt x="23" y="326"/>
                      </a:lnTo>
                      <a:lnTo>
                        <a:pt x="30" y="339"/>
                      </a:lnTo>
                      <a:lnTo>
                        <a:pt x="38" y="352"/>
                      </a:lnTo>
                      <a:lnTo>
                        <a:pt x="45" y="364"/>
                      </a:lnTo>
                      <a:lnTo>
                        <a:pt x="55" y="374"/>
                      </a:lnTo>
                      <a:lnTo>
                        <a:pt x="65" y="385"/>
                      </a:lnTo>
                      <a:lnTo>
                        <a:pt x="75" y="395"/>
                      </a:lnTo>
                      <a:lnTo>
                        <a:pt x="85" y="405"/>
                      </a:lnTo>
                      <a:lnTo>
                        <a:pt x="97" y="413"/>
                      </a:lnTo>
                      <a:lnTo>
                        <a:pt x="109" y="421"/>
                      </a:lnTo>
                      <a:lnTo>
                        <a:pt x="122" y="428"/>
                      </a:lnTo>
                      <a:lnTo>
                        <a:pt x="135" y="435"/>
                      </a:lnTo>
                      <a:lnTo>
                        <a:pt x="148" y="440"/>
                      </a:lnTo>
                      <a:lnTo>
                        <a:pt x="162" y="445"/>
                      </a:lnTo>
                      <a:lnTo>
                        <a:pt x="176" y="449"/>
                      </a:lnTo>
                      <a:lnTo>
                        <a:pt x="190" y="451"/>
                      </a:lnTo>
                      <a:lnTo>
                        <a:pt x="204" y="453"/>
                      </a:lnTo>
                      <a:lnTo>
                        <a:pt x="204" y="453"/>
                      </a:lnTo>
                      <a:lnTo>
                        <a:pt x="205" y="453"/>
                      </a:lnTo>
                      <a:lnTo>
                        <a:pt x="205" y="453"/>
                      </a:lnTo>
                      <a:lnTo>
                        <a:pt x="214" y="454"/>
                      </a:lnTo>
                      <a:lnTo>
                        <a:pt x="215" y="454"/>
                      </a:lnTo>
                      <a:lnTo>
                        <a:pt x="215" y="454"/>
                      </a:lnTo>
                      <a:lnTo>
                        <a:pt x="218" y="454"/>
                      </a:lnTo>
                      <a:lnTo>
                        <a:pt x="218" y="454"/>
                      </a:lnTo>
                      <a:lnTo>
                        <a:pt x="223" y="454"/>
                      </a:lnTo>
                      <a:lnTo>
                        <a:pt x="226" y="454"/>
                      </a:lnTo>
                      <a:lnTo>
                        <a:pt x="226" y="454"/>
                      </a:lnTo>
                      <a:lnTo>
                        <a:pt x="228" y="454"/>
                      </a:lnTo>
                      <a:lnTo>
                        <a:pt x="228" y="454"/>
                      </a:lnTo>
                      <a:lnTo>
                        <a:pt x="246" y="454"/>
                      </a:lnTo>
                      <a:lnTo>
                        <a:pt x="264" y="452"/>
                      </a:lnTo>
                      <a:lnTo>
                        <a:pt x="282" y="449"/>
                      </a:lnTo>
                      <a:lnTo>
                        <a:pt x="298" y="443"/>
                      </a:lnTo>
                      <a:lnTo>
                        <a:pt x="315" y="437"/>
                      </a:lnTo>
                      <a:lnTo>
                        <a:pt x="332" y="429"/>
                      </a:lnTo>
                      <a:lnTo>
                        <a:pt x="347" y="421"/>
                      </a:lnTo>
                      <a:lnTo>
                        <a:pt x="362" y="411"/>
                      </a:lnTo>
                      <a:lnTo>
                        <a:pt x="362" y="411"/>
                      </a:lnTo>
                      <a:lnTo>
                        <a:pt x="362" y="411"/>
                      </a:lnTo>
                      <a:lnTo>
                        <a:pt x="362" y="411"/>
                      </a:lnTo>
                      <a:lnTo>
                        <a:pt x="373" y="404"/>
                      </a:lnTo>
                      <a:lnTo>
                        <a:pt x="373" y="404"/>
                      </a:lnTo>
                      <a:lnTo>
                        <a:pt x="390" y="388"/>
                      </a:lnTo>
                      <a:lnTo>
                        <a:pt x="405" y="371"/>
                      </a:lnTo>
                      <a:lnTo>
                        <a:pt x="418" y="354"/>
                      </a:lnTo>
                      <a:lnTo>
                        <a:pt x="430" y="335"/>
                      </a:lnTo>
                      <a:lnTo>
                        <a:pt x="439" y="315"/>
                      </a:lnTo>
                      <a:lnTo>
                        <a:pt x="446" y="294"/>
                      </a:lnTo>
                      <a:lnTo>
                        <a:pt x="452" y="273"/>
                      </a:lnTo>
                      <a:lnTo>
                        <a:pt x="455" y="250"/>
                      </a:lnTo>
                      <a:lnTo>
                        <a:pt x="455" y="249"/>
                      </a:lnTo>
                      <a:lnTo>
                        <a:pt x="455" y="249"/>
                      </a:lnTo>
                      <a:lnTo>
                        <a:pt x="456" y="239"/>
                      </a:lnTo>
                      <a:lnTo>
                        <a:pt x="456" y="239"/>
                      </a:lnTo>
                      <a:lnTo>
                        <a:pt x="456" y="239"/>
                      </a:lnTo>
                      <a:lnTo>
                        <a:pt x="456" y="226"/>
                      </a:lnTo>
                      <a:lnTo>
                        <a:pt x="456" y="226"/>
                      </a:lnTo>
                      <a:close/>
                      <a:moveTo>
                        <a:pt x="313" y="344"/>
                      </a:moveTo>
                      <a:lnTo>
                        <a:pt x="313" y="344"/>
                      </a:lnTo>
                      <a:lnTo>
                        <a:pt x="305" y="351"/>
                      </a:lnTo>
                      <a:lnTo>
                        <a:pt x="294" y="357"/>
                      </a:lnTo>
                      <a:lnTo>
                        <a:pt x="284" y="361"/>
                      </a:lnTo>
                      <a:lnTo>
                        <a:pt x="273" y="366"/>
                      </a:lnTo>
                      <a:lnTo>
                        <a:pt x="263" y="369"/>
                      </a:lnTo>
                      <a:lnTo>
                        <a:pt x="251" y="371"/>
                      </a:lnTo>
                      <a:lnTo>
                        <a:pt x="240" y="372"/>
                      </a:lnTo>
                      <a:lnTo>
                        <a:pt x="228" y="372"/>
                      </a:lnTo>
                      <a:lnTo>
                        <a:pt x="228" y="372"/>
                      </a:lnTo>
                      <a:lnTo>
                        <a:pt x="214" y="372"/>
                      </a:lnTo>
                      <a:lnTo>
                        <a:pt x="199" y="369"/>
                      </a:lnTo>
                      <a:lnTo>
                        <a:pt x="185" y="366"/>
                      </a:lnTo>
                      <a:lnTo>
                        <a:pt x="172" y="361"/>
                      </a:lnTo>
                      <a:lnTo>
                        <a:pt x="159" y="355"/>
                      </a:lnTo>
                      <a:lnTo>
                        <a:pt x="147" y="347"/>
                      </a:lnTo>
                      <a:lnTo>
                        <a:pt x="136" y="339"/>
                      </a:lnTo>
                      <a:lnTo>
                        <a:pt x="125" y="330"/>
                      </a:lnTo>
                      <a:lnTo>
                        <a:pt x="116" y="319"/>
                      </a:lnTo>
                      <a:lnTo>
                        <a:pt x="108" y="308"/>
                      </a:lnTo>
                      <a:lnTo>
                        <a:pt x="101" y="297"/>
                      </a:lnTo>
                      <a:lnTo>
                        <a:pt x="94" y="284"/>
                      </a:lnTo>
                      <a:lnTo>
                        <a:pt x="90" y="271"/>
                      </a:lnTo>
                      <a:lnTo>
                        <a:pt x="85" y="257"/>
                      </a:lnTo>
                      <a:lnTo>
                        <a:pt x="83" y="242"/>
                      </a:lnTo>
                      <a:lnTo>
                        <a:pt x="83" y="227"/>
                      </a:lnTo>
                      <a:lnTo>
                        <a:pt x="83" y="227"/>
                      </a:lnTo>
                      <a:lnTo>
                        <a:pt x="83" y="216"/>
                      </a:lnTo>
                      <a:lnTo>
                        <a:pt x="84" y="204"/>
                      </a:lnTo>
                      <a:lnTo>
                        <a:pt x="86" y="192"/>
                      </a:lnTo>
                      <a:lnTo>
                        <a:pt x="90" y="181"/>
                      </a:lnTo>
                      <a:lnTo>
                        <a:pt x="94" y="170"/>
                      </a:lnTo>
                      <a:lnTo>
                        <a:pt x="98" y="161"/>
                      </a:lnTo>
                      <a:lnTo>
                        <a:pt x="104" y="151"/>
                      </a:lnTo>
                      <a:lnTo>
                        <a:pt x="110" y="141"/>
                      </a:lnTo>
                      <a:lnTo>
                        <a:pt x="118" y="132"/>
                      </a:lnTo>
                      <a:lnTo>
                        <a:pt x="125" y="124"/>
                      </a:lnTo>
                      <a:lnTo>
                        <a:pt x="133" y="116"/>
                      </a:lnTo>
                      <a:lnTo>
                        <a:pt x="143" y="110"/>
                      </a:lnTo>
                      <a:lnTo>
                        <a:pt x="151" y="103"/>
                      </a:lnTo>
                      <a:lnTo>
                        <a:pt x="162" y="98"/>
                      </a:lnTo>
                      <a:lnTo>
                        <a:pt x="172" y="92"/>
                      </a:lnTo>
                      <a:lnTo>
                        <a:pt x="184" y="88"/>
                      </a:lnTo>
                      <a:lnTo>
                        <a:pt x="184" y="88"/>
                      </a:lnTo>
                      <a:lnTo>
                        <a:pt x="184" y="88"/>
                      </a:lnTo>
                      <a:lnTo>
                        <a:pt x="184" y="88"/>
                      </a:lnTo>
                      <a:lnTo>
                        <a:pt x="194" y="85"/>
                      </a:lnTo>
                      <a:lnTo>
                        <a:pt x="205" y="83"/>
                      </a:lnTo>
                      <a:lnTo>
                        <a:pt x="217" y="82"/>
                      </a:lnTo>
                      <a:lnTo>
                        <a:pt x="228" y="82"/>
                      </a:lnTo>
                      <a:lnTo>
                        <a:pt x="228" y="82"/>
                      </a:lnTo>
                      <a:lnTo>
                        <a:pt x="245" y="83"/>
                      </a:lnTo>
                      <a:lnTo>
                        <a:pt x="263" y="86"/>
                      </a:lnTo>
                      <a:lnTo>
                        <a:pt x="279" y="90"/>
                      </a:lnTo>
                      <a:lnTo>
                        <a:pt x="294" y="98"/>
                      </a:lnTo>
                      <a:lnTo>
                        <a:pt x="309" y="105"/>
                      </a:lnTo>
                      <a:lnTo>
                        <a:pt x="323" y="116"/>
                      </a:lnTo>
                      <a:lnTo>
                        <a:pt x="335" y="128"/>
                      </a:lnTo>
                      <a:lnTo>
                        <a:pt x="346" y="141"/>
                      </a:lnTo>
                      <a:lnTo>
                        <a:pt x="346" y="141"/>
                      </a:lnTo>
                      <a:lnTo>
                        <a:pt x="346" y="141"/>
                      </a:lnTo>
                      <a:lnTo>
                        <a:pt x="352" y="151"/>
                      </a:lnTo>
                      <a:lnTo>
                        <a:pt x="358" y="161"/>
                      </a:lnTo>
                      <a:lnTo>
                        <a:pt x="363" y="171"/>
                      </a:lnTo>
                      <a:lnTo>
                        <a:pt x="366" y="182"/>
                      </a:lnTo>
                      <a:lnTo>
                        <a:pt x="369" y="193"/>
                      </a:lnTo>
                      <a:lnTo>
                        <a:pt x="372" y="204"/>
                      </a:lnTo>
                      <a:lnTo>
                        <a:pt x="374" y="216"/>
                      </a:lnTo>
                      <a:lnTo>
                        <a:pt x="374" y="226"/>
                      </a:lnTo>
                      <a:lnTo>
                        <a:pt x="374" y="227"/>
                      </a:lnTo>
                      <a:lnTo>
                        <a:pt x="374" y="227"/>
                      </a:lnTo>
                      <a:lnTo>
                        <a:pt x="374" y="227"/>
                      </a:lnTo>
                      <a:lnTo>
                        <a:pt x="373" y="244"/>
                      </a:lnTo>
                      <a:lnTo>
                        <a:pt x="369" y="261"/>
                      </a:lnTo>
                      <a:lnTo>
                        <a:pt x="365" y="277"/>
                      </a:lnTo>
                      <a:lnTo>
                        <a:pt x="358" y="293"/>
                      </a:lnTo>
                      <a:lnTo>
                        <a:pt x="349" y="307"/>
                      </a:lnTo>
                      <a:lnTo>
                        <a:pt x="339" y="321"/>
                      </a:lnTo>
                      <a:lnTo>
                        <a:pt x="327" y="333"/>
                      </a:lnTo>
                      <a:lnTo>
                        <a:pt x="313" y="344"/>
                      </a:lnTo>
                      <a:lnTo>
                        <a:pt x="313" y="344"/>
                      </a:lnTo>
                      <a:close/>
                      <a:moveTo>
                        <a:pt x="442" y="220"/>
                      </a:moveTo>
                      <a:lnTo>
                        <a:pt x="388" y="220"/>
                      </a:lnTo>
                      <a:lnTo>
                        <a:pt x="388" y="220"/>
                      </a:lnTo>
                      <a:lnTo>
                        <a:pt x="387" y="209"/>
                      </a:lnTo>
                      <a:lnTo>
                        <a:pt x="386" y="198"/>
                      </a:lnTo>
                      <a:lnTo>
                        <a:pt x="383" y="188"/>
                      </a:lnTo>
                      <a:lnTo>
                        <a:pt x="380" y="178"/>
                      </a:lnTo>
                      <a:lnTo>
                        <a:pt x="377" y="167"/>
                      </a:lnTo>
                      <a:lnTo>
                        <a:pt x="373" y="157"/>
                      </a:lnTo>
                      <a:lnTo>
                        <a:pt x="367" y="149"/>
                      </a:lnTo>
                      <a:lnTo>
                        <a:pt x="362" y="139"/>
                      </a:lnTo>
                      <a:lnTo>
                        <a:pt x="405" y="108"/>
                      </a:lnTo>
                      <a:lnTo>
                        <a:pt x="405" y="108"/>
                      </a:lnTo>
                      <a:lnTo>
                        <a:pt x="413" y="119"/>
                      </a:lnTo>
                      <a:lnTo>
                        <a:pt x="420" y="134"/>
                      </a:lnTo>
                      <a:lnTo>
                        <a:pt x="427" y="146"/>
                      </a:lnTo>
                      <a:lnTo>
                        <a:pt x="431" y="161"/>
                      </a:lnTo>
                      <a:lnTo>
                        <a:pt x="435" y="176"/>
                      </a:lnTo>
                      <a:lnTo>
                        <a:pt x="439" y="190"/>
                      </a:lnTo>
                      <a:lnTo>
                        <a:pt x="441" y="205"/>
                      </a:lnTo>
                      <a:lnTo>
                        <a:pt x="442" y="220"/>
                      </a:lnTo>
                      <a:lnTo>
                        <a:pt x="442" y="220"/>
                      </a:lnTo>
                      <a:close/>
                      <a:moveTo>
                        <a:pt x="228" y="14"/>
                      </a:moveTo>
                      <a:lnTo>
                        <a:pt x="228" y="14"/>
                      </a:lnTo>
                      <a:lnTo>
                        <a:pt x="240" y="14"/>
                      </a:lnTo>
                      <a:lnTo>
                        <a:pt x="240" y="14"/>
                      </a:lnTo>
                      <a:lnTo>
                        <a:pt x="263" y="16"/>
                      </a:lnTo>
                      <a:lnTo>
                        <a:pt x="284" y="20"/>
                      </a:lnTo>
                      <a:lnTo>
                        <a:pt x="305" y="27"/>
                      </a:lnTo>
                      <a:lnTo>
                        <a:pt x="325" y="35"/>
                      </a:lnTo>
                      <a:lnTo>
                        <a:pt x="344" y="46"/>
                      </a:lnTo>
                      <a:lnTo>
                        <a:pt x="362" y="59"/>
                      </a:lnTo>
                      <a:lnTo>
                        <a:pt x="378" y="74"/>
                      </a:lnTo>
                      <a:lnTo>
                        <a:pt x="393" y="91"/>
                      </a:lnTo>
                      <a:lnTo>
                        <a:pt x="393" y="91"/>
                      </a:lnTo>
                      <a:lnTo>
                        <a:pt x="396" y="96"/>
                      </a:lnTo>
                      <a:lnTo>
                        <a:pt x="353" y="127"/>
                      </a:lnTo>
                      <a:lnTo>
                        <a:pt x="353" y="127"/>
                      </a:lnTo>
                      <a:lnTo>
                        <a:pt x="341" y="114"/>
                      </a:lnTo>
                      <a:lnTo>
                        <a:pt x="327" y="102"/>
                      </a:lnTo>
                      <a:lnTo>
                        <a:pt x="313" y="91"/>
                      </a:lnTo>
                      <a:lnTo>
                        <a:pt x="297" y="83"/>
                      </a:lnTo>
                      <a:lnTo>
                        <a:pt x="281" y="76"/>
                      </a:lnTo>
                      <a:lnTo>
                        <a:pt x="264" y="71"/>
                      </a:lnTo>
                      <a:lnTo>
                        <a:pt x="246" y="69"/>
                      </a:lnTo>
                      <a:lnTo>
                        <a:pt x="228" y="68"/>
                      </a:lnTo>
                      <a:lnTo>
                        <a:pt x="228" y="68"/>
                      </a:lnTo>
                      <a:lnTo>
                        <a:pt x="217" y="68"/>
                      </a:lnTo>
                      <a:lnTo>
                        <a:pt x="206" y="69"/>
                      </a:lnTo>
                      <a:lnTo>
                        <a:pt x="197" y="71"/>
                      </a:lnTo>
                      <a:lnTo>
                        <a:pt x="186" y="73"/>
                      </a:lnTo>
                      <a:lnTo>
                        <a:pt x="169" y="22"/>
                      </a:lnTo>
                      <a:lnTo>
                        <a:pt x="169" y="22"/>
                      </a:lnTo>
                      <a:lnTo>
                        <a:pt x="184" y="18"/>
                      </a:lnTo>
                      <a:lnTo>
                        <a:pt x="198" y="16"/>
                      </a:lnTo>
                      <a:lnTo>
                        <a:pt x="213" y="14"/>
                      </a:lnTo>
                      <a:lnTo>
                        <a:pt x="228" y="14"/>
                      </a:lnTo>
                      <a:lnTo>
                        <a:pt x="228" y="14"/>
                      </a:lnTo>
                      <a:close/>
                      <a:moveTo>
                        <a:pt x="228" y="440"/>
                      </a:moveTo>
                      <a:lnTo>
                        <a:pt x="228" y="440"/>
                      </a:lnTo>
                      <a:lnTo>
                        <a:pt x="226" y="440"/>
                      </a:lnTo>
                      <a:lnTo>
                        <a:pt x="223" y="440"/>
                      </a:lnTo>
                      <a:lnTo>
                        <a:pt x="223" y="440"/>
                      </a:lnTo>
                      <a:lnTo>
                        <a:pt x="218" y="440"/>
                      </a:lnTo>
                      <a:lnTo>
                        <a:pt x="218" y="440"/>
                      </a:lnTo>
                      <a:lnTo>
                        <a:pt x="216" y="440"/>
                      </a:lnTo>
                      <a:lnTo>
                        <a:pt x="215" y="440"/>
                      </a:lnTo>
                      <a:lnTo>
                        <a:pt x="215" y="440"/>
                      </a:lnTo>
                      <a:lnTo>
                        <a:pt x="207" y="439"/>
                      </a:lnTo>
                      <a:lnTo>
                        <a:pt x="206" y="439"/>
                      </a:lnTo>
                      <a:lnTo>
                        <a:pt x="206" y="439"/>
                      </a:lnTo>
                      <a:lnTo>
                        <a:pt x="192" y="437"/>
                      </a:lnTo>
                      <a:lnTo>
                        <a:pt x="179" y="435"/>
                      </a:lnTo>
                      <a:lnTo>
                        <a:pt x="165" y="432"/>
                      </a:lnTo>
                      <a:lnTo>
                        <a:pt x="153" y="427"/>
                      </a:lnTo>
                      <a:lnTo>
                        <a:pt x="140" y="422"/>
                      </a:lnTo>
                      <a:lnTo>
                        <a:pt x="129" y="415"/>
                      </a:lnTo>
                      <a:lnTo>
                        <a:pt x="117" y="409"/>
                      </a:lnTo>
                      <a:lnTo>
                        <a:pt x="106" y="401"/>
                      </a:lnTo>
                      <a:lnTo>
                        <a:pt x="95" y="394"/>
                      </a:lnTo>
                      <a:lnTo>
                        <a:pt x="84" y="384"/>
                      </a:lnTo>
                      <a:lnTo>
                        <a:pt x="75" y="375"/>
                      </a:lnTo>
                      <a:lnTo>
                        <a:pt x="66" y="365"/>
                      </a:lnTo>
                      <a:lnTo>
                        <a:pt x="57" y="355"/>
                      </a:lnTo>
                      <a:lnTo>
                        <a:pt x="50" y="343"/>
                      </a:lnTo>
                      <a:lnTo>
                        <a:pt x="42" y="331"/>
                      </a:lnTo>
                      <a:lnTo>
                        <a:pt x="36" y="319"/>
                      </a:lnTo>
                      <a:lnTo>
                        <a:pt x="36" y="319"/>
                      </a:lnTo>
                      <a:lnTo>
                        <a:pt x="34" y="315"/>
                      </a:lnTo>
                      <a:lnTo>
                        <a:pt x="32" y="314"/>
                      </a:lnTo>
                      <a:lnTo>
                        <a:pt x="32" y="314"/>
                      </a:lnTo>
                      <a:lnTo>
                        <a:pt x="28" y="301"/>
                      </a:lnTo>
                      <a:lnTo>
                        <a:pt x="24" y="288"/>
                      </a:lnTo>
                      <a:lnTo>
                        <a:pt x="21" y="275"/>
                      </a:lnTo>
                      <a:lnTo>
                        <a:pt x="17" y="262"/>
                      </a:lnTo>
                      <a:lnTo>
                        <a:pt x="17" y="261"/>
                      </a:lnTo>
                      <a:lnTo>
                        <a:pt x="17" y="261"/>
                      </a:lnTo>
                      <a:lnTo>
                        <a:pt x="16" y="253"/>
                      </a:lnTo>
                      <a:lnTo>
                        <a:pt x="16" y="252"/>
                      </a:lnTo>
                      <a:lnTo>
                        <a:pt x="16" y="252"/>
                      </a:lnTo>
                      <a:lnTo>
                        <a:pt x="16" y="250"/>
                      </a:lnTo>
                      <a:lnTo>
                        <a:pt x="16" y="250"/>
                      </a:lnTo>
                      <a:lnTo>
                        <a:pt x="15" y="247"/>
                      </a:lnTo>
                      <a:lnTo>
                        <a:pt x="15" y="244"/>
                      </a:lnTo>
                      <a:lnTo>
                        <a:pt x="15" y="244"/>
                      </a:lnTo>
                      <a:lnTo>
                        <a:pt x="15" y="238"/>
                      </a:lnTo>
                      <a:lnTo>
                        <a:pt x="15" y="236"/>
                      </a:lnTo>
                      <a:lnTo>
                        <a:pt x="15" y="236"/>
                      </a:lnTo>
                      <a:lnTo>
                        <a:pt x="15" y="227"/>
                      </a:lnTo>
                      <a:lnTo>
                        <a:pt x="15" y="227"/>
                      </a:lnTo>
                      <a:lnTo>
                        <a:pt x="15" y="223"/>
                      </a:lnTo>
                      <a:lnTo>
                        <a:pt x="15" y="223"/>
                      </a:lnTo>
                      <a:lnTo>
                        <a:pt x="15" y="218"/>
                      </a:lnTo>
                      <a:lnTo>
                        <a:pt x="15" y="218"/>
                      </a:lnTo>
                      <a:lnTo>
                        <a:pt x="16" y="203"/>
                      </a:lnTo>
                      <a:lnTo>
                        <a:pt x="18" y="186"/>
                      </a:lnTo>
                      <a:lnTo>
                        <a:pt x="22" y="171"/>
                      </a:lnTo>
                      <a:lnTo>
                        <a:pt x="26" y="156"/>
                      </a:lnTo>
                      <a:lnTo>
                        <a:pt x="31" y="142"/>
                      </a:lnTo>
                      <a:lnTo>
                        <a:pt x="38" y="128"/>
                      </a:lnTo>
                      <a:lnTo>
                        <a:pt x="45" y="115"/>
                      </a:lnTo>
                      <a:lnTo>
                        <a:pt x="54" y="102"/>
                      </a:lnTo>
                      <a:lnTo>
                        <a:pt x="63" y="90"/>
                      </a:lnTo>
                      <a:lnTo>
                        <a:pt x="74" y="80"/>
                      </a:lnTo>
                      <a:lnTo>
                        <a:pt x="84" y="69"/>
                      </a:lnTo>
                      <a:lnTo>
                        <a:pt x="96" y="59"/>
                      </a:lnTo>
                      <a:lnTo>
                        <a:pt x="108" y="49"/>
                      </a:lnTo>
                      <a:lnTo>
                        <a:pt x="122" y="42"/>
                      </a:lnTo>
                      <a:lnTo>
                        <a:pt x="136" y="34"/>
                      </a:lnTo>
                      <a:lnTo>
                        <a:pt x="150" y="28"/>
                      </a:lnTo>
                      <a:lnTo>
                        <a:pt x="152" y="28"/>
                      </a:lnTo>
                      <a:lnTo>
                        <a:pt x="152" y="28"/>
                      </a:lnTo>
                      <a:lnTo>
                        <a:pt x="156" y="27"/>
                      </a:lnTo>
                      <a:lnTo>
                        <a:pt x="172" y="77"/>
                      </a:lnTo>
                      <a:lnTo>
                        <a:pt x="172" y="77"/>
                      </a:lnTo>
                      <a:lnTo>
                        <a:pt x="161" y="82"/>
                      </a:lnTo>
                      <a:lnTo>
                        <a:pt x="150" y="88"/>
                      </a:lnTo>
                      <a:lnTo>
                        <a:pt x="139" y="95"/>
                      </a:lnTo>
                      <a:lnTo>
                        <a:pt x="130" y="101"/>
                      </a:lnTo>
                      <a:lnTo>
                        <a:pt x="121" y="109"/>
                      </a:lnTo>
                      <a:lnTo>
                        <a:pt x="112" y="117"/>
                      </a:lnTo>
                      <a:lnTo>
                        <a:pt x="104" y="126"/>
                      </a:lnTo>
                      <a:lnTo>
                        <a:pt x="97" y="136"/>
                      </a:lnTo>
                      <a:lnTo>
                        <a:pt x="91" y="145"/>
                      </a:lnTo>
                      <a:lnTo>
                        <a:pt x="85" y="156"/>
                      </a:lnTo>
                      <a:lnTo>
                        <a:pt x="80" y="167"/>
                      </a:lnTo>
                      <a:lnTo>
                        <a:pt x="76" y="179"/>
                      </a:lnTo>
                      <a:lnTo>
                        <a:pt x="72" y="191"/>
                      </a:lnTo>
                      <a:lnTo>
                        <a:pt x="70" y="203"/>
                      </a:lnTo>
                      <a:lnTo>
                        <a:pt x="69" y="215"/>
                      </a:lnTo>
                      <a:lnTo>
                        <a:pt x="68" y="227"/>
                      </a:lnTo>
                      <a:lnTo>
                        <a:pt x="68" y="227"/>
                      </a:lnTo>
                      <a:lnTo>
                        <a:pt x="69" y="244"/>
                      </a:lnTo>
                      <a:lnTo>
                        <a:pt x="71" y="259"/>
                      </a:lnTo>
                      <a:lnTo>
                        <a:pt x="76" y="274"/>
                      </a:lnTo>
                      <a:lnTo>
                        <a:pt x="81" y="289"/>
                      </a:lnTo>
                      <a:lnTo>
                        <a:pt x="88" y="303"/>
                      </a:lnTo>
                      <a:lnTo>
                        <a:pt x="96" y="316"/>
                      </a:lnTo>
                      <a:lnTo>
                        <a:pt x="105" y="328"/>
                      </a:lnTo>
                      <a:lnTo>
                        <a:pt x="116" y="340"/>
                      </a:lnTo>
                      <a:lnTo>
                        <a:pt x="126" y="351"/>
                      </a:lnTo>
                      <a:lnTo>
                        <a:pt x="139" y="359"/>
                      </a:lnTo>
                      <a:lnTo>
                        <a:pt x="152" y="367"/>
                      </a:lnTo>
                      <a:lnTo>
                        <a:pt x="166" y="374"/>
                      </a:lnTo>
                      <a:lnTo>
                        <a:pt x="180" y="380"/>
                      </a:lnTo>
                      <a:lnTo>
                        <a:pt x="197" y="383"/>
                      </a:lnTo>
                      <a:lnTo>
                        <a:pt x="212" y="386"/>
                      </a:lnTo>
                      <a:lnTo>
                        <a:pt x="228" y="386"/>
                      </a:lnTo>
                      <a:lnTo>
                        <a:pt x="228" y="386"/>
                      </a:lnTo>
                      <a:lnTo>
                        <a:pt x="240" y="386"/>
                      </a:lnTo>
                      <a:lnTo>
                        <a:pt x="252" y="385"/>
                      </a:lnTo>
                      <a:lnTo>
                        <a:pt x="264" y="383"/>
                      </a:lnTo>
                      <a:lnTo>
                        <a:pt x="274" y="380"/>
                      </a:lnTo>
                      <a:lnTo>
                        <a:pt x="285" y="377"/>
                      </a:lnTo>
                      <a:lnTo>
                        <a:pt x="296" y="371"/>
                      </a:lnTo>
                      <a:lnTo>
                        <a:pt x="307" y="367"/>
                      </a:lnTo>
                      <a:lnTo>
                        <a:pt x="317" y="360"/>
                      </a:lnTo>
                      <a:lnTo>
                        <a:pt x="348" y="404"/>
                      </a:lnTo>
                      <a:lnTo>
                        <a:pt x="348" y="404"/>
                      </a:lnTo>
                      <a:lnTo>
                        <a:pt x="335" y="412"/>
                      </a:lnTo>
                      <a:lnTo>
                        <a:pt x="321" y="420"/>
                      </a:lnTo>
                      <a:lnTo>
                        <a:pt x="306" y="426"/>
                      </a:lnTo>
                      <a:lnTo>
                        <a:pt x="291" y="432"/>
                      </a:lnTo>
                      <a:lnTo>
                        <a:pt x="275" y="435"/>
                      </a:lnTo>
                      <a:lnTo>
                        <a:pt x="260" y="438"/>
                      </a:lnTo>
                      <a:lnTo>
                        <a:pt x="244" y="440"/>
                      </a:lnTo>
                      <a:lnTo>
                        <a:pt x="228" y="440"/>
                      </a:lnTo>
                      <a:lnTo>
                        <a:pt x="228" y="440"/>
                      </a:lnTo>
                      <a:close/>
                      <a:moveTo>
                        <a:pt x="442" y="239"/>
                      </a:moveTo>
                      <a:lnTo>
                        <a:pt x="442" y="239"/>
                      </a:lnTo>
                      <a:lnTo>
                        <a:pt x="441" y="248"/>
                      </a:lnTo>
                      <a:lnTo>
                        <a:pt x="441" y="249"/>
                      </a:lnTo>
                      <a:lnTo>
                        <a:pt x="441" y="249"/>
                      </a:lnTo>
                      <a:lnTo>
                        <a:pt x="437" y="270"/>
                      </a:lnTo>
                      <a:lnTo>
                        <a:pt x="433" y="290"/>
                      </a:lnTo>
                      <a:lnTo>
                        <a:pt x="426" y="310"/>
                      </a:lnTo>
                      <a:lnTo>
                        <a:pt x="417" y="328"/>
                      </a:lnTo>
                      <a:lnTo>
                        <a:pt x="406" y="346"/>
                      </a:lnTo>
                      <a:lnTo>
                        <a:pt x="394" y="362"/>
                      </a:lnTo>
                      <a:lnTo>
                        <a:pt x="379" y="378"/>
                      </a:lnTo>
                      <a:lnTo>
                        <a:pt x="364" y="392"/>
                      </a:lnTo>
                      <a:lnTo>
                        <a:pt x="364" y="392"/>
                      </a:lnTo>
                      <a:lnTo>
                        <a:pt x="360" y="396"/>
                      </a:lnTo>
                      <a:lnTo>
                        <a:pt x="354" y="388"/>
                      </a:lnTo>
                      <a:lnTo>
                        <a:pt x="327" y="352"/>
                      </a:lnTo>
                      <a:lnTo>
                        <a:pt x="327" y="352"/>
                      </a:lnTo>
                      <a:lnTo>
                        <a:pt x="340" y="341"/>
                      </a:lnTo>
                      <a:lnTo>
                        <a:pt x="352" y="328"/>
                      </a:lnTo>
                      <a:lnTo>
                        <a:pt x="362" y="314"/>
                      </a:lnTo>
                      <a:lnTo>
                        <a:pt x="371" y="300"/>
                      </a:lnTo>
                      <a:lnTo>
                        <a:pt x="377" y="284"/>
                      </a:lnTo>
                      <a:lnTo>
                        <a:pt x="382" y="267"/>
                      </a:lnTo>
                      <a:lnTo>
                        <a:pt x="386" y="251"/>
                      </a:lnTo>
                      <a:lnTo>
                        <a:pt x="388" y="234"/>
                      </a:lnTo>
                      <a:lnTo>
                        <a:pt x="442" y="234"/>
                      </a:lnTo>
                      <a:lnTo>
                        <a:pt x="442" y="234"/>
                      </a:lnTo>
                      <a:lnTo>
                        <a:pt x="442" y="238"/>
                      </a:lnTo>
                      <a:lnTo>
                        <a:pt x="442" y="239"/>
                      </a:lnTo>
                      <a:lnTo>
                        <a:pt x="442" y="239"/>
                      </a:lnTo>
                      <a:lnTo>
                        <a:pt x="442" y="2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7" name="Freeform 40"/>
                <p:cNvSpPr>
                  <a:spLocks noEditPoints="1"/>
                </p:cNvSpPr>
                <p:nvPr/>
              </p:nvSpPr>
              <p:spPr bwMode="auto">
                <a:xfrm>
                  <a:off x="3022600" y="4586288"/>
                  <a:ext cx="360363" cy="361950"/>
                </a:xfrm>
                <a:custGeom>
                  <a:avLst/>
                  <a:gdLst>
                    <a:gd name="T0" fmla="*/ 101 w 227"/>
                    <a:gd name="T1" fmla="*/ 0 h 228"/>
                    <a:gd name="T2" fmla="*/ 69 w 227"/>
                    <a:gd name="T3" fmla="*/ 9 h 228"/>
                    <a:gd name="T4" fmla="*/ 41 w 227"/>
                    <a:gd name="T5" fmla="*/ 26 h 228"/>
                    <a:gd name="T6" fmla="*/ 19 w 227"/>
                    <a:gd name="T7" fmla="*/ 51 h 228"/>
                    <a:gd name="T8" fmla="*/ 4 w 227"/>
                    <a:gd name="T9" fmla="*/ 80 h 228"/>
                    <a:gd name="T10" fmla="*/ 0 w 227"/>
                    <a:gd name="T11" fmla="*/ 113 h 228"/>
                    <a:gd name="T12" fmla="*/ 2 w 227"/>
                    <a:gd name="T13" fmla="*/ 137 h 228"/>
                    <a:gd name="T14" fmla="*/ 13 w 227"/>
                    <a:gd name="T15" fmla="*/ 168 h 228"/>
                    <a:gd name="T16" fmla="*/ 33 w 227"/>
                    <a:gd name="T17" fmla="*/ 194 h 228"/>
                    <a:gd name="T18" fmla="*/ 59 w 227"/>
                    <a:gd name="T19" fmla="*/ 214 h 228"/>
                    <a:gd name="T20" fmla="*/ 90 w 227"/>
                    <a:gd name="T21" fmla="*/ 226 h 228"/>
                    <a:gd name="T22" fmla="*/ 113 w 227"/>
                    <a:gd name="T23" fmla="*/ 228 h 228"/>
                    <a:gd name="T24" fmla="*/ 148 w 227"/>
                    <a:gd name="T25" fmla="*/ 222 h 228"/>
                    <a:gd name="T26" fmla="*/ 177 w 227"/>
                    <a:gd name="T27" fmla="*/ 208 h 228"/>
                    <a:gd name="T28" fmla="*/ 202 w 227"/>
                    <a:gd name="T29" fmla="*/ 187 h 228"/>
                    <a:gd name="T30" fmla="*/ 219 w 227"/>
                    <a:gd name="T31" fmla="*/ 159 h 228"/>
                    <a:gd name="T32" fmla="*/ 226 w 227"/>
                    <a:gd name="T33" fmla="*/ 125 h 228"/>
                    <a:gd name="T34" fmla="*/ 226 w 227"/>
                    <a:gd name="T35" fmla="*/ 103 h 228"/>
                    <a:gd name="T36" fmla="*/ 219 w 227"/>
                    <a:gd name="T37" fmla="*/ 69 h 228"/>
                    <a:gd name="T38" fmla="*/ 202 w 227"/>
                    <a:gd name="T39" fmla="*/ 41 h 228"/>
                    <a:gd name="T40" fmla="*/ 177 w 227"/>
                    <a:gd name="T41" fmla="*/ 19 h 228"/>
                    <a:gd name="T42" fmla="*/ 148 w 227"/>
                    <a:gd name="T43" fmla="*/ 5 h 228"/>
                    <a:gd name="T44" fmla="*/ 113 w 227"/>
                    <a:gd name="T45" fmla="*/ 0 h 228"/>
                    <a:gd name="T46" fmla="*/ 113 w 227"/>
                    <a:gd name="T47" fmla="*/ 214 h 228"/>
                    <a:gd name="T48" fmla="*/ 84 w 227"/>
                    <a:gd name="T49" fmla="*/ 210 h 228"/>
                    <a:gd name="T50" fmla="*/ 58 w 227"/>
                    <a:gd name="T51" fmla="*/ 197 h 228"/>
                    <a:gd name="T52" fmla="*/ 36 w 227"/>
                    <a:gd name="T53" fmla="*/ 177 h 228"/>
                    <a:gd name="T54" fmla="*/ 21 w 227"/>
                    <a:gd name="T55" fmla="*/ 152 h 228"/>
                    <a:gd name="T56" fmla="*/ 14 w 227"/>
                    <a:gd name="T57" fmla="*/ 124 h 228"/>
                    <a:gd name="T58" fmla="*/ 14 w 227"/>
                    <a:gd name="T59" fmla="*/ 104 h 228"/>
                    <a:gd name="T60" fmla="*/ 21 w 227"/>
                    <a:gd name="T61" fmla="*/ 76 h 228"/>
                    <a:gd name="T62" fmla="*/ 36 w 227"/>
                    <a:gd name="T63" fmla="*/ 51 h 228"/>
                    <a:gd name="T64" fmla="*/ 58 w 227"/>
                    <a:gd name="T65" fmla="*/ 31 h 228"/>
                    <a:gd name="T66" fmla="*/ 84 w 227"/>
                    <a:gd name="T67" fmla="*/ 18 h 228"/>
                    <a:gd name="T68" fmla="*/ 113 w 227"/>
                    <a:gd name="T69" fmla="*/ 14 h 228"/>
                    <a:gd name="T70" fmla="*/ 133 w 227"/>
                    <a:gd name="T71" fmla="*/ 16 h 228"/>
                    <a:gd name="T72" fmla="*/ 160 w 227"/>
                    <a:gd name="T73" fmla="*/ 26 h 228"/>
                    <a:gd name="T74" fmla="*/ 184 w 227"/>
                    <a:gd name="T75" fmla="*/ 43 h 228"/>
                    <a:gd name="T76" fmla="*/ 202 w 227"/>
                    <a:gd name="T77" fmla="*/ 66 h 228"/>
                    <a:gd name="T78" fmla="*/ 211 w 227"/>
                    <a:gd name="T79" fmla="*/ 94 h 228"/>
                    <a:gd name="T80" fmla="*/ 213 w 227"/>
                    <a:gd name="T81" fmla="*/ 113 h 228"/>
                    <a:gd name="T82" fmla="*/ 209 w 227"/>
                    <a:gd name="T83" fmla="*/ 144 h 228"/>
                    <a:gd name="T84" fmla="*/ 196 w 227"/>
                    <a:gd name="T85" fmla="*/ 170 h 228"/>
                    <a:gd name="T86" fmla="*/ 177 w 227"/>
                    <a:gd name="T87" fmla="*/ 191 h 228"/>
                    <a:gd name="T88" fmla="*/ 152 w 227"/>
                    <a:gd name="T89" fmla="*/ 206 h 228"/>
                    <a:gd name="T90" fmla="*/ 124 w 227"/>
                    <a:gd name="T91" fmla="*/ 21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228">
                      <a:moveTo>
                        <a:pt x="113" y="0"/>
                      </a:moveTo>
                      <a:lnTo>
                        <a:pt x="113" y="0"/>
                      </a:lnTo>
                      <a:lnTo>
                        <a:pt x="101" y="0"/>
                      </a:lnTo>
                      <a:lnTo>
                        <a:pt x="90" y="2"/>
                      </a:lnTo>
                      <a:lnTo>
                        <a:pt x="79" y="5"/>
                      </a:lnTo>
                      <a:lnTo>
                        <a:pt x="69" y="9"/>
                      </a:lnTo>
                      <a:lnTo>
                        <a:pt x="59" y="14"/>
                      </a:lnTo>
                      <a:lnTo>
                        <a:pt x="49" y="19"/>
                      </a:lnTo>
                      <a:lnTo>
                        <a:pt x="41" y="26"/>
                      </a:lnTo>
                      <a:lnTo>
                        <a:pt x="33" y="33"/>
                      </a:lnTo>
                      <a:lnTo>
                        <a:pt x="25" y="41"/>
                      </a:lnTo>
                      <a:lnTo>
                        <a:pt x="19" y="51"/>
                      </a:lnTo>
                      <a:lnTo>
                        <a:pt x="13" y="59"/>
                      </a:lnTo>
                      <a:lnTo>
                        <a:pt x="8" y="69"/>
                      </a:lnTo>
                      <a:lnTo>
                        <a:pt x="4" y="80"/>
                      </a:lnTo>
                      <a:lnTo>
                        <a:pt x="2" y="91"/>
                      </a:lnTo>
                      <a:lnTo>
                        <a:pt x="0" y="103"/>
                      </a:lnTo>
                      <a:lnTo>
                        <a:pt x="0" y="113"/>
                      </a:lnTo>
                      <a:lnTo>
                        <a:pt x="0" y="113"/>
                      </a:lnTo>
                      <a:lnTo>
                        <a:pt x="0" y="125"/>
                      </a:lnTo>
                      <a:lnTo>
                        <a:pt x="2" y="137"/>
                      </a:lnTo>
                      <a:lnTo>
                        <a:pt x="4" y="148"/>
                      </a:lnTo>
                      <a:lnTo>
                        <a:pt x="8" y="159"/>
                      </a:lnTo>
                      <a:lnTo>
                        <a:pt x="13" y="168"/>
                      </a:lnTo>
                      <a:lnTo>
                        <a:pt x="19" y="177"/>
                      </a:lnTo>
                      <a:lnTo>
                        <a:pt x="25" y="187"/>
                      </a:lnTo>
                      <a:lnTo>
                        <a:pt x="33" y="194"/>
                      </a:lnTo>
                      <a:lnTo>
                        <a:pt x="41" y="202"/>
                      </a:lnTo>
                      <a:lnTo>
                        <a:pt x="49" y="208"/>
                      </a:lnTo>
                      <a:lnTo>
                        <a:pt x="59" y="214"/>
                      </a:lnTo>
                      <a:lnTo>
                        <a:pt x="69" y="219"/>
                      </a:lnTo>
                      <a:lnTo>
                        <a:pt x="79" y="222"/>
                      </a:lnTo>
                      <a:lnTo>
                        <a:pt x="90" y="226"/>
                      </a:lnTo>
                      <a:lnTo>
                        <a:pt x="101" y="228"/>
                      </a:lnTo>
                      <a:lnTo>
                        <a:pt x="113" y="228"/>
                      </a:lnTo>
                      <a:lnTo>
                        <a:pt x="113" y="228"/>
                      </a:lnTo>
                      <a:lnTo>
                        <a:pt x="125" y="228"/>
                      </a:lnTo>
                      <a:lnTo>
                        <a:pt x="137" y="226"/>
                      </a:lnTo>
                      <a:lnTo>
                        <a:pt x="148" y="222"/>
                      </a:lnTo>
                      <a:lnTo>
                        <a:pt x="157" y="219"/>
                      </a:lnTo>
                      <a:lnTo>
                        <a:pt x="168" y="214"/>
                      </a:lnTo>
                      <a:lnTo>
                        <a:pt x="177" y="208"/>
                      </a:lnTo>
                      <a:lnTo>
                        <a:pt x="185" y="202"/>
                      </a:lnTo>
                      <a:lnTo>
                        <a:pt x="194" y="194"/>
                      </a:lnTo>
                      <a:lnTo>
                        <a:pt x="202" y="187"/>
                      </a:lnTo>
                      <a:lnTo>
                        <a:pt x="208" y="177"/>
                      </a:lnTo>
                      <a:lnTo>
                        <a:pt x="213" y="168"/>
                      </a:lnTo>
                      <a:lnTo>
                        <a:pt x="219" y="159"/>
                      </a:lnTo>
                      <a:lnTo>
                        <a:pt x="222" y="148"/>
                      </a:lnTo>
                      <a:lnTo>
                        <a:pt x="225" y="137"/>
                      </a:lnTo>
                      <a:lnTo>
                        <a:pt x="226" y="125"/>
                      </a:lnTo>
                      <a:lnTo>
                        <a:pt x="227" y="113"/>
                      </a:lnTo>
                      <a:lnTo>
                        <a:pt x="227" y="113"/>
                      </a:lnTo>
                      <a:lnTo>
                        <a:pt x="226" y="103"/>
                      </a:lnTo>
                      <a:lnTo>
                        <a:pt x="225" y="91"/>
                      </a:lnTo>
                      <a:lnTo>
                        <a:pt x="222" y="80"/>
                      </a:lnTo>
                      <a:lnTo>
                        <a:pt x="219" y="69"/>
                      </a:lnTo>
                      <a:lnTo>
                        <a:pt x="213" y="59"/>
                      </a:lnTo>
                      <a:lnTo>
                        <a:pt x="208" y="51"/>
                      </a:lnTo>
                      <a:lnTo>
                        <a:pt x="202" y="41"/>
                      </a:lnTo>
                      <a:lnTo>
                        <a:pt x="194" y="33"/>
                      </a:lnTo>
                      <a:lnTo>
                        <a:pt x="185" y="26"/>
                      </a:lnTo>
                      <a:lnTo>
                        <a:pt x="177" y="19"/>
                      </a:lnTo>
                      <a:lnTo>
                        <a:pt x="168" y="14"/>
                      </a:lnTo>
                      <a:lnTo>
                        <a:pt x="157" y="9"/>
                      </a:lnTo>
                      <a:lnTo>
                        <a:pt x="148" y="5"/>
                      </a:lnTo>
                      <a:lnTo>
                        <a:pt x="137" y="2"/>
                      </a:lnTo>
                      <a:lnTo>
                        <a:pt x="125" y="0"/>
                      </a:lnTo>
                      <a:lnTo>
                        <a:pt x="113" y="0"/>
                      </a:lnTo>
                      <a:lnTo>
                        <a:pt x="113" y="0"/>
                      </a:lnTo>
                      <a:close/>
                      <a:moveTo>
                        <a:pt x="113" y="214"/>
                      </a:moveTo>
                      <a:lnTo>
                        <a:pt x="113" y="214"/>
                      </a:lnTo>
                      <a:lnTo>
                        <a:pt x="103" y="213"/>
                      </a:lnTo>
                      <a:lnTo>
                        <a:pt x="94" y="212"/>
                      </a:lnTo>
                      <a:lnTo>
                        <a:pt x="84" y="210"/>
                      </a:lnTo>
                      <a:lnTo>
                        <a:pt x="74" y="206"/>
                      </a:lnTo>
                      <a:lnTo>
                        <a:pt x="65" y="202"/>
                      </a:lnTo>
                      <a:lnTo>
                        <a:pt x="58" y="197"/>
                      </a:lnTo>
                      <a:lnTo>
                        <a:pt x="49" y="191"/>
                      </a:lnTo>
                      <a:lnTo>
                        <a:pt x="43" y="185"/>
                      </a:lnTo>
                      <a:lnTo>
                        <a:pt x="36" y="177"/>
                      </a:lnTo>
                      <a:lnTo>
                        <a:pt x="31" y="170"/>
                      </a:lnTo>
                      <a:lnTo>
                        <a:pt x="25" y="162"/>
                      </a:lnTo>
                      <a:lnTo>
                        <a:pt x="21" y="152"/>
                      </a:lnTo>
                      <a:lnTo>
                        <a:pt x="18" y="144"/>
                      </a:lnTo>
                      <a:lnTo>
                        <a:pt x="16" y="134"/>
                      </a:lnTo>
                      <a:lnTo>
                        <a:pt x="14" y="124"/>
                      </a:lnTo>
                      <a:lnTo>
                        <a:pt x="14" y="113"/>
                      </a:lnTo>
                      <a:lnTo>
                        <a:pt x="14" y="113"/>
                      </a:lnTo>
                      <a:lnTo>
                        <a:pt x="14" y="104"/>
                      </a:lnTo>
                      <a:lnTo>
                        <a:pt x="16" y="94"/>
                      </a:lnTo>
                      <a:lnTo>
                        <a:pt x="18" y="84"/>
                      </a:lnTo>
                      <a:lnTo>
                        <a:pt x="21" y="76"/>
                      </a:lnTo>
                      <a:lnTo>
                        <a:pt x="25" y="66"/>
                      </a:lnTo>
                      <a:lnTo>
                        <a:pt x="31" y="58"/>
                      </a:lnTo>
                      <a:lnTo>
                        <a:pt x="36" y="51"/>
                      </a:lnTo>
                      <a:lnTo>
                        <a:pt x="43" y="43"/>
                      </a:lnTo>
                      <a:lnTo>
                        <a:pt x="49" y="37"/>
                      </a:lnTo>
                      <a:lnTo>
                        <a:pt x="58" y="31"/>
                      </a:lnTo>
                      <a:lnTo>
                        <a:pt x="65" y="26"/>
                      </a:lnTo>
                      <a:lnTo>
                        <a:pt x="74" y="22"/>
                      </a:lnTo>
                      <a:lnTo>
                        <a:pt x="84" y="18"/>
                      </a:lnTo>
                      <a:lnTo>
                        <a:pt x="94" y="16"/>
                      </a:lnTo>
                      <a:lnTo>
                        <a:pt x="103" y="15"/>
                      </a:lnTo>
                      <a:lnTo>
                        <a:pt x="113" y="14"/>
                      </a:lnTo>
                      <a:lnTo>
                        <a:pt x="113" y="14"/>
                      </a:lnTo>
                      <a:lnTo>
                        <a:pt x="124" y="15"/>
                      </a:lnTo>
                      <a:lnTo>
                        <a:pt x="133" y="16"/>
                      </a:lnTo>
                      <a:lnTo>
                        <a:pt x="143" y="18"/>
                      </a:lnTo>
                      <a:lnTo>
                        <a:pt x="152" y="22"/>
                      </a:lnTo>
                      <a:lnTo>
                        <a:pt x="160" y="26"/>
                      </a:lnTo>
                      <a:lnTo>
                        <a:pt x="169" y="31"/>
                      </a:lnTo>
                      <a:lnTo>
                        <a:pt x="177" y="37"/>
                      </a:lnTo>
                      <a:lnTo>
                        <a:pt x="184" y="43"/>
                      </a:lnTo>
                      <a:lnTo>
                        <a:pt x="191" y="51"/>
                      </a:lnTo>
                      <a:lnTo>
                        <a:pt x="196" y="58"/>
                      </a:lnTo>
                      <a:lnTo>
                        <a:pt x="202" y="66"/>
                      </a:lnTo>
                      <a:lnTo>
                        <a:pt x="205" y="76"/>
                      </a:lnTo>
                      <a:lnTo>
                        <a:pt x="209" y="84"/>
                      </a:lnTo>
                      <a:lnTo>
                        <a:pt x="211" y="94"/>
                      </a:lnTo>
                      <a:lnTo>
                        <a:pt x="212" y="104"/>
                      </a:lnTo>
                      <a:lnTo>
                        <a:pt x="213" y="113"/>
                      </a:lnTo>
                      <a:lnTo>
                        <a:pt x="213" y="113"/>
                      </a:lnTo>
                      <a:lnTo>
                        <a:pt x="212" y="124"/>
                      </a:lnTo>
                      <a:lnTo>
                        <a:pt x="211" y="134"/>
                      </a:lnTo>
                      <a:lnTo>
                        <a:pt x="209" y="144"/>
                      </a:lnTo>
                      <a:lnTo>
                        <a:pt x="205" y="152"/>
                      </a:lnTo>
                      <a:lnTo>
                        <a:pt x="202" y="162"/>
                      </a:lnTo>
                      <a:lnTo>
                        <a:pt x="196" y="170"/>
                      </a:lnTo>
                      <a:lnTo>
                        <a:pt x="191" y="177"/>
                      </a:lnTo>
                      <a:lnTo>
                        <a:pt x="184" y="185"/>
                      </a:lnTo>
                      <a:lnTo>
                        <a:pt x="177" y="191"/>
                      </a:lnTo>
                      <a:lnTo>
                        <a:pt x="169" y="197"/>
                      </a:lnTo>
                      <a:lnTo>
                        <a:pt x="160" y="202"/>
                      </a:lnTo>
                      <a:lnTo>
                        <a:pt x="152" y="206"/>
                      </a:lnTo>
                      <a:lnTo>
                        <a:pt x="143" y="210"/>
                      </a:lnTo>
                      <a:lnTo>
                        <a:pt x="133" y="212"/>
                      </a:lnTo>
                      <a:lnTo>
                        <a:pt x="124" y="213"/>
                      </a:lnTo>
                      <a:lnTo>
                        <a:pt x="113" y="214"/>
                      </a:lnTo>
                      <a:lnTo>
                        <a:pt x="113"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8" name="Freeform 41"/>
                <p:cNvSpPr>
                  <a:spLocks noEditPoints="1"/>
                </p:cNvSpPr>
                <p:nvPr/>
              </p:nvSpPr>
              <p:spPr bwMode="auto">
                <a:xfrm>
                  <a:off x="3060700" y="4625975"/>
                  <a:ext cx="282575" cy="282575"/>
                </a:xfrm>
                <a:custGeom>
                  <a:avLst/>
                  <a:gdLst>
                    <a:gd name="T0" fmla="*/ 80 w 178"/>
                    <a:gd name="T1" fmla="*/ 1 h 178"/>
                    <a:gd name="T2" fmla="*/ 54 w 178"/>
                    <a:gd name="T3" fmla="*/ 7 h 178"/>
                    <a:gd name="T4" fmla="*/ 33 w 178"/>
                    <a:gd name="T5" fmla="*/ 20 h 178"/>
                    <a:gd name="T6" fmla="*/ 16 w 178"/>
                    <a:gd name="T7" fmla="*/ 40 h 178"/>
                    <a:gd name="T8" fmla="*/ 5 w 178"/>
                    <a:gd name="T9" fmla="*/ 62 h 178"/>
                    <a:gd name="T10" fmla="*/ 0 w 178"/>
                    <a:gd name="T11" fmla="*/ 88 h 178"/>
                    <a:gd name="T12" fmla="*/ 3 w 178"/>
                    <a:gd name="T13" fmla="*/ 107 h 178"/>
                    <a:gd name="T14" fmla="*/ 11 w 178"/>
                    <a:gd name="T15" fmla="*/ 132 h 178"/>
                    <a:gd name="T16" fmla="*/ 26 w 178"/>
                    <a:gd name="T17" fmla="*/ 152 h 178"/>
                    <a:gd name="T18" fmla="*/ 47 w 178"/>
                    <a:gd name="T19" fmla="*/ 167 h 178"/>
                    <a:gd name="T20" fmla="*/ 72 w 178"/>
                    <a:gd name="T21" fmla="*/ 176 h 178"/>
                    <a:gd name="T22" fmla="*/ 89 w 178"/>
                    <a:gd name="T23" fmla="*/ 178 h 178"/>
                    <a:gd name="T24" fmla="*/ 116 w 178"/>
                    <a:gd name="T25" fmla="*/ 174 h 178"/>
                    <a:gd name="T26" fmla="*/ 139 w 178"/>
                    <a:gd name="T27" fmla="*/ 163 h 178"/>
                    <a:gd name="T28" fmla="*/ 158 w 178"/>
                    <a:gd name="T29" fmla="*/ 146 h 178"/>
                    <a:gd name="T30" fmla="*/ 171 w 178"/>
                    <a:gd name="T31" fmla="*/ 123 h 178"/>
                    <a:gd name="T32" fmla="*/ 178 w 178"/>
                    <a:gd name="T33" fmla="*/ 98 h 178"/>
                    <a:gd name="T34" fmla="*/ 178 w 178"/>
                    <a:gd name="T35" fmla="*/ 80 h 178"/>
                    <a:gd name="T36" fmla="*/ 171 w 178"/>
                    <a:gd name="T37" fmla="*/ 55 h 178"/>
                    <a:gd name="T38" fmla="*/ 158 w 178"/>
                    <a:gd name="T39" fmla="*/ 32 h 178"/>
                    <a:gd name="T40" fmla="*/ 139 w 178"/>
                    <a:gd name="T41" fmla="*/ 15 h 178"/>
                    <a:gd name="T42" fmla="*/ 116 w 178"/>
                    <a:gd name="T43" fmla="*/ 4 h 178"/>
                    <a:gd name="T44" fmla="*/ 89 w 178"/>
                    <a:gd name="T45" fmla="*/ 0 h 178"/>
                    <a:gd name="T46" fmla="*/ 89 w 178"/>
                    <a:gd name="T47" fmla="*/ 164 h 178"/>
                    <a:gd name="T48" fmla="*/ 67 w 178"/>
                    <a:gd name="T49" fmla="*/ 160 h 178"/>
                    <a:gd name="T50" fmla="*/ 48 w 178"/>
                    <a:gd name="T51" fmla="*/ 151 h 178"/>
                    <a:gd name="T52" fmla="*/ 32 w 178"/>
                    <a:gd name="T53" fmla="*/ 136 h 178"/>
                    <a:gd name="T54" fmla="*/ 21 w 178"/>
                    <a:gd name="T55" fmla="*/ 118 h 178"/>
                    <a:gd name="T56" fmla="*/ 16 w 178"/>
                    <a:gd name="T57" fmla="*/ 97 h 178"/>
                    <a:gd name="T58" fmla="*/ 16 w 178"/>
                    <a:gd name="T59" fmla="*/ 81 h 178"/>
                    <a:gd name="T60" fmla="*/ 21 w 178"/>
                    <a:gd name="T61" fmla="*/ 60 h 178"/>
                    <a:gd name="T62" fmla="*/ 32 w 178"/>
                    <a:gd name="T63" fmla="*/ 42 h 178"/>
                    <a:gd name="T64" fmla="*/ 48 w 178"/>
                    <a:gd name="T65" fmla="*/ 27 h 178"/>
                    <a:gd name="T66" fmla="*/ 67 w 178"/>
                    <a:gd name="T67" fmla="*/ 18 h 178"/>
                    <a:gd name="T68" fmla="*/ 89 w 178"/>
                    <a:gd name="T69" fmla="*/ 14 h 178"/>
                    <a:gd name="T70" fmla="*/ 104 w 178"/>
                    <a:gd name="T71" fmla="*/ 16 h 178"/>
                    <a:gd name="T72" fmla="*/ 125 w 178"/>
                    <a:gd name="T73" fmla="*/ 24 h 178"/>
                    <a:gd name="T74" fmla="*/ 142 w 178"/>
                    <a:gd name="T75" fmla="*/ 37 h 178"/>
                    <a:gd name="T76" fmla="*/ 155 w 178"/>
                    <a:gd name="T77" fmla="*/ 54 h 178"/>
                    <a:gd name="T78" fmla="*/ 162 w 178"/>
                    <a:gd name="T79" fmla="*/ 74 h 178"/>
                    <a:gd name="T80" fmla="*/ 163 w 178"/>
                    <a:gd name="T81" fmla="*/ 88 h 178"/>
                    <a:gd name="T82" fmla="*/ 160 w 178"/>
                    <a:gd name="T83" fmla="*/ 111 h 178"/>
                    <a:gd name="T84" fmla="*/ 152 w 178"/>
                    <a:gd name="T85" fmla="*/ 131 h 178"/>
                    <a:gd name="T86" fmla="*/ 136 w 178"/>
                    <a:gd name="T87" fmla="*/ 147 h 178"/>
                    <a:gd name="T88" fmla="*/ 118 w 178"/>
                    <a:gd name="T89" fmla="*/ 158 h 178"/>
                    <a:gd name="T90" fmla="*/ 97 w 178"/>
                    <a:gd name="T91" fmla="*/ 16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8" h="178">
                      <a:moveTo>
                        <a:pt x="89" y="0"/>
                      </a:moveTo>
                      <a:lnTo>
                        <a:pt x="89" y="0"/>
                      </a:lnTo>
                      <a:lnTo>
                        <a:pt x="80" y="1"/>
                      </a:lnTo>
                      <a:lnTo>
                        <a:pt x="72" y="2"/>
                      </a:lnTo>
                      <a:lnTo>
                        <a:pt x="63" y="4"/>
                      </a:lnTo>
                      <a:lnTo>
                        <a:pt x="54" y="7"/>
                      </a:lnTo>
                      <a:lnTo>
                        <a:pt x="47" y="11"/>
                      </a:lnTo>
                      <a:lnTo>
                        <a:pt x="39" y="15"/>
                      </a:lnTo>
                      <a:lnTo>
                        <a:pt x="33" y="20"/>
                      </a:lnTo>
                      <a:lnTo>
                        <a:pt x="26" y="26"/>
                      </a:lnTo>
                      <a:lnTo>
                        <a:pt x="21" y="32"/>
                      </a:lnTo>
                      <a:lnTo>
                        <a:pt x="16" y="40"/>
                      </a:lnTo>
                      <a:lnTo>
                        <a:pt x="11" y="46"/>
                      </a:lnTo>
                      <a:lnTo>
                        <a:pt x="8" y="55"/>
                      </a:lnTo>
                      <a:lnTo>
                        <a:pt x="5" y="62"/>
                      </a:lnTo>
                      <a:lnTo>
                        <a:pt x="3" y="71"/>
                      </a:lnTo>
                      <a:lnTo>
                        <a:pt x="1" y="80"/>
                      </a:lnTo>
                      <a:lnTo>
                        <a:pt x="0" y="88"/>
                      </a:lnTo>
                      <a:lnTo>
                        <a:pt x="0" y="88"/>
                      </a:lnTo>
                      <a:lnTo>
                        <a:pt x="1" y="98"/>
                      </a:lnTo>
                      <a:lnTo>
                        <a:pt x="3" y="107"/>
                      </a:lnTo>
                      <a:lnTo>
                        <a:pt x="5" y="115"/>
                      </a:lnTo>
                      <a:lnTo>
                        <a:pt x="8" y="123"/>
                      </a:lnTo>
                      <a:lnTo>
                        <a:pt x="11" y="132"/>
                      </a:lnTo>
                      <a:lnTo>
                        <a:pt x="16" y="138"/>
                      </a:lnTo>
                      <a:lnTo>
                        <a:pt x="21" y="146"/>
                      </a:lnTo>
                      <a:lnTo>
                        <a:pt x="26" y="152"/>
                      </a:lnTo>
                      <a:lnTo>
                        <a:pt x="33" y="158"/>
                      </a:lnTo>
                      <a:lnTo>
                        <a:pt x="39" y="163"/>
                      </a:lnTo>
                      <a:lnTo>
                        <a:pt x="47" y="167"/>
                      </a:lnTo>
                      <a:lnTo>
                        <a:pt x="54" y="170"/>
                      </a:lnTo>
                      <a:lnTo>
                        <a:pt x="63" y="174"/>
                      </a:lnTo>
                      <a:lnTo>
                        <a:pt x="72" y="176"/>
                      </a:lnTo>
                      <a:lnTo>
                        <a:pt x="80" y="177"/>
                      </a:lnTo>
                      <a:lnTo>
                        <a:pt x="89" y="178"/>
                      </a:lnTo>
                      <a:lnTo>
                        <a:pt x="89" y="178"/>
                      </a:lnTo>
                      <a:lnTo>
                        <a:pt x="99" y="177"/>
                      </a:lnTo>
                      <a:lnTo>
                        <a:pt x="107" y="176"/>
                      </a:lnTo>
                      <a:lnTo>
                        <a:pt x="116" y="174"/>
                      </a:lnTo>
                      <a:lnTo>
                        <a:pt x="124" y="170"/>
                      </a:lnTo>
                      <a:lnTo>
                        <a:pt x="131" y="167"/>
                      </a:lnTo>
                      <a:lnTo>
                        <a:pt x="139" y="163"/>
                      </a:lnTo>
                      <a:lnTo>
                        <a:pt x="146" y="158"/>
                      </a:lnTo>
                      <a:lnTo>
                        <a:pt x="152" y="152"/>
                      </a:lnTo>
                      <a:lnTo>
                        <a:pt x="158" y="146"/>
                      </a:lnTo>
                      <a:lnTo>
                        <a:pt x="162" y="138"/>
                      </a:lnTo>
                      <a:lnTo>
                        <a:pt x="168" y="132"/>
                      </a:lnTo>
                      <a:lnTo>
                        <a:pt x="171" y="123"/>
                      </a:lnTo>
                      <a:lnTo>
                        <a:pt x="174" y="115"/>
                      </a:lnTo>
                      <a:lnTo>
                        <a:pt x="176" y="107"/>
                      </a:lnTo>
                      <a:lnTo>
                        <a:pt x="178" y="98"/>
                      </a:lnTo>
                      <a:lnTo>
                        <a:pt x="178" y="88"/>
                      </a:lnTo>
                      <a:lnTo>
                        <a:pt x="178" y="88"/>
                      </a:lnTo>
                      <a:lnTo>
                        <a:pt x="178" y="80"/>
                      </a:lnTo>
                      <a:lnTo>
                        <a:pt x="176" y="71"/>
                      </a:lnTo>
                      <a:lnTo>
                        <a:pt x="174" y="62"/>
                      </a:lnTo>
                      <a:lnTo>
                        <a:pt x="171" y="55"/>
                      </a:lnTo>
                      <a:lnTo>
                        <a:pt x="168" y="46"/>
                      </a:lnTo>
                      <a:lnTo>
                        <a:pt x="162" y="40"/>
                      </a:lnTo>
                      <a:lnTo>
                        <a:pt x="158" y="32"/>
                      </a:lnTo>
                      <a:lnTo>
                        <a:pt x="152" y="26"/>
                      </a:lnTo>
                      <a:lnTo>
                        <a:pt x="146" y="20"/>
                      </a:lnTo>
                      <a:lnTo>
                        <a:pt x="139" y="15"/>
                      </a:lnTo>
                      <a:lnTo>
                        <a:pt x="131" y="11"/>
                      </a:lnTo>
                      <a:lnTo>
                        <a:pt x="124" y="7"/>
                      </a:lnTo>
                      <a:lnTo>
                        <a:pt x="116" y="4"/>
                      </a:lnTo>
                      <a:lnTo>
                        <a:pt x="107" y="2"/>
                      </a:lnTo>
                      <a:lnTo>
                        <a:pt x="99" y="1"/>
                      </a:lnTo>
                      <a:lnTo>
                        <a:pt x="89" y="0"/>
                      </a:lnTo>
                      <a:lnTo>
                        <a:pt x="89" y="0"/>
                      </a:lnTo>
                      <a:close/>
                      <a:moveTo>
                        <a:pt x="89" y="164"/>
                      </a:moveTo>
                      <a:lnTo>
                        <a:pt x="89" y="164"/>
                      </a:lnTo>
                      <a:lnTo>
                        <a:pt x="81" y="163"/>
                      </a:lnTo>
                      <a:lnTo>
                        <a:pt x="74" y="162"/>
                      </a:lnTo>
                      <a:lnTo>
                        <a:pt x="67" y="160"/>
                      </a:lnTo>
                      <a:lnTo>
                        <a:pt x="60" y="158"/>
                      </a:lnTo>
                      <a:lnTo>
                        <a:pt x="53" y="154"/>
                      </a:lnTo>
                      <a:lnTo>
                        <a:pt x="48" y="151"/>
                      </a:lnTo>
                      <a:lnTo>
                        <a:pt x="41" y="147"/>
                      </a:lnTo>
                      <a:lnTo>
                        <a:pt x="36" y="141"/>
                      </a:lnTo>
                      <a:lnTo>
                        <a:pt x="32" y="136"/>
                      </a:lnTo>
                      <a:lnTo>
                        <a:pt x="27" y="131"/>
                      </a:lnTo>
                      <a:lnTo>
                        <a:pt x="24" y="124"/>
                      </a:lnTo>
                      <a:lnTo>
                        <a:pt x="21" y="118"/>
                      </a:lnTo>
                      <a:lnTo>
                        <a:pt x="18" y="111"/>
                      </a:lnTo>
                      <a:lnTo>
                        <a:pt x="17" y="104"/>
                      </a:lnTo>
                      <a:lnTo>
                        <a:pt x="16" y="97"/>
                      </a:lnTo>
                      <a:lnTo>
                        <a:pt x="14" y="88"/>
                      </a:lnTo>
                      <a:lnTo>
                        <a:pt x="14" y="88"/>
                      </a:lnTo>
                      <a:lnTo>
                        <a:pt x="16" y="81"/>
                      </a:lnTo>
                      <a:lnTo>
                        <a:pt x="17" y="74"/>
                      </a:lnTo>
                      <a:lnTo>
                        <a:pt x="18" y="67"/>
                      </a:lnTo>
                      <a:lnTo>
                        <a:pt x="21" y="60"/>
                      </a:lnTo>
                      <a:lnTo>
                        <a:pt x="24" y="54"/>
                      </a:lnTo>
                      <a:lnTo>
                        <a:pt x="27" y="47"/>
                      </a:lnTo>
                      <a:lnTo>
                        <a:pt x="32" y="42"/>
                      </a:lnTo>
                      <a:lnTo>
                        <a:pt x="36" y="37"/>
                      </a:lnTo>
                      <a:lnTo>
                        <a:pt x="41" y="31"/>
                      </a:lnTo>
                      <a:lnTo>
                        <a:pt x="48" y="27"/>
                      </a:lnTo>
                      <a:lnTo>
                        <a:pt x="53" y="24"/>
                      </a:lnTo>
                      <a:lnTo>
                        <a:pt x="60" y="20"/>
                      </a:lnTo>
                      <a:lnTo>
                        <a:pt x="67" y="18"/>
                      </a:lnTo>
                      <a:lnTo>
                        <a:pt x="74" y="16"/>
                      </a:lnTo>
                      <a:lnTo>
                        <a:pt x="81" y="15"/>
                      </a:lnTo>
                      <a:lnTo>
                        <a:pt x="89" y="14"/>
                      </a:lnTo>
                      <a:lnTo>
                        <a:pt x="89" y="14"/>
                      </a:lnTo>
                      <a:lnTo>
                        <a:pt x="97" y="15"/>
                      </a:lnTo>
                      <a:lnTo>
                        <a:pt x="104" y="16"/>
                      </a:lnTo>
                      <a:lnTo>
                        <a:pt x="112" y="18"/>
                      </a:lnTo>
                      <a:lnTo>
                        <a:pt x="118" y="20"/>
                      </a:lnTo>
                      <a:lnTo>
                        <a:pt x="125" y="24"/>
                      </a:lnTo>
                      <a:lnTo>
                        <a:pt x="131" y="27"/>
                      </a:lnTo>
                      <a:lnTo>
                        <a:pt x="136" y="31"/>
                      </a:lnTo>
                      <a:lnTo>
                        <a:pt x="142" y="37"/>
                      </a:lnTo>
                      <a:lnTo>
                        <a:pt x="147" y="42"/>
                      </a:lnTo>
                      <a:lnTo>
                        <a:pt x="152" y="47"/>
                      </a:lnTo>
                      <a:lnTo>
                        <a:pt x="155" y="54"/>
                      </a:lnTo>
                      <a:lnTo>
                        <a:pt x="158" y="60"/>
                      </a:lnTo>
                      <a:lnTo>
                        <a:pt x="160" y="67"/>
                      </a:lnTo>
                      <a:lnTo>
                        <a:pt x="162" y="74"/>
                      </a:lnTo>
                      <a:lnTo>
                        <a:pt x="163" y="81"/>
                      </a:lnTo>
                      <a:lnTo>
                        <a:pt x="163" y="88"/>
                      </a:lnTo>
                      <a:lnTo>
                        <a:pt x="163" y="88"/>
                      </a:lnTo>
                      <a:lnTo>
                        <a:pt x="163" y="97"/>
                      </a:lnTo>
                      <a:lnTo>
                        <a:pt x="162" y="104"/>
                      </a:lnTo>
                      <a:lnTo>
                        <a:pt x="160" y="111"/>
                      </a:lnTo>
                      <a:lnTo>
                        <a:pt x="158" y="118"/>
                      </a:lnTo>
                      <a:lnTo>
                        <a:pt x="155" y="124"/>
                      </a:lnTo>
                      <a:lnTo>
                        <a:pt x="152" y="131"/>
                      </a:lnTo>
                      <a:lnTo>
                        <a:pt x="147" y="136"/>
                      </a:lnTo>
                      <a:lnTo>
                        <a:pt x="142" y="141"/>
                      </a:lnTo>
                      <a:lnTo>
                        <a:pt x="136" y="147"/>
                      </a:lnTo>
                      <a:lnTo>
                        <a:pt x="131" y="151"/>
                      </a:lnTo>
                      <a:lnTo>
                        <a:pt x="125" y="154"/>
                      </a:lnTo>
                      <a:lnTo>
                        <a:pt x="118" y="158"/>
                      </a:lnTo>
                      <a:lnTo>
                        <a:pt x="112" y="160"/>
                      </a:lnTo>
                      <a:lnTo>
                        <a:pt x="104" y="162"/>
                      </a:lnTo>
                      <a:lnTo>
                        <a:pt x="97" y="163"/>
                      </a:lnTo>
                      <a:lnTo>
                        <a:pt x="89" y="164"/>
                      </a:lnTo>
                      <a:lnTo>
                        <a:pt x="89"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9" name="Freeform 42"/>
                <p:cNvSpPr>
                  <a:spLocks noEditPoints="1"/>
                </p:cNvSpPr>
                <p:nvPr/>
              </p:nvSpPr>
              <p:spPr bwMode="auto">
                <a:xfrm>
                  <a:off x="3152775" y="4668838"/>
                  <a:ext cx="98425" cy="188913"/>
                </a:xfrm>
                <a:custGeom>
                  <a:avLst/>
                  <a:gdLst>
                    <a:gd name="T0" fmla="*/ 39 w 62"/>
                    <a:gd name="T1" fmla="*/ 0 h 119"/>
                    <a:gd name="T2" fmla="*/ 24 w 62"/>
                    <a:gd name="T3" fmla="*/ 3 h 119"/>
                    <a:gd name="T4" fmla="*/ 23 w 62"/>
                    <a:gd name="T5" fmla="*/ 3 h 119"/>
                    <a:gd name="T6" fmla="*/ 15 w 62"/>
                    <a:gd name="T7" fmla="*/ 5 h 119"/>
                    <a:gd name="T8" fmla="*/ 6 w 62"/>
                    <a:gd name="T9" fmla="*/ 11 h 119"/>
                    <a:gd name="T10" fmla="*/ 1 w 62"/>
                    <a:gd name="T11" fmla="*/ 18 h 119"/>
                    <a:gd name="T12" fmla="*/ 0 w 62"/>
                    <a:gd name="T13" fmla="*/ 28 h 119"/>
                    <a:gd name="T14" fmla="*/ 0 w 62"/>
                    <a:gd name="T15" fmla="*/ 40 h 119"/>
                    <a:gd name="T16" fmla="*/ 3 w 62"/>
                    <a:gd name="T17" fmla="*/ 51 h 119"/>
                    <a:gd name="T18" fmla="*/ 13 w 62"/>
                    <a:gd name="T19" fmla="*/ 59 h 119"/>
                    <a:gd name="T20" fmla="*/ 17 w 62"/>
                    <a:gd name="T21" fmla="*/ 61 h 119"/>
                    <a:gd name="T22" fmla="*/ 24 w 62"/>
                    <a:gd name="T23" fmla="*/ 100 h 119"/>
                    <a:gd name="T24" fmla="*/ 23 w 62"/>
                    <a:gd name="T25" fmla="*/ 100 h 119"/>
                    <a:gd name="T26" fmla="*/ 17 w 62"/>
                    <a:gd name="T27" fmla="*/ 98 h 119"/>
                    <a:gd name="T28" fmla="*/ 14 w 62"/>
                    <a:gd name="T29" fmla="*/ 91 h 119"/>
                    <a:gd name="T30" fmla="*/ 0 w 62"/>
                    <a:gd name="T31" fmla="*/ 85 h 119"/>
                    <a:gd name="T32" fmla="*/ 0 w 62"/>
                    <a:gd name="T33" fmla="*/ 91 h 119"/>
                    <a:gd name="T34" fmla="*/ 1 w 62"/>
                    <a:gd name="T35" fmla="*/ 100 h 119"/>
                    <a:gd name="T36" fmla="*/ 6 w 62"/>
                    <a:gd name="T37" fmla="*/ 108 h 119"/>
                    <a:gd name="T38" fmla="*/ 15 w 62"/>
                    <a:gd name="T39" fmla="*/ 113 h 119"/>
                    <a:gd name="T40" fmla="*/ 23 w 62"/>
                    <a:gd name="T41" fmla="*/ 115 h 119"/>
                    <a:gd name="T42" fmla="*/ 24 w 62"/>
                    <a:gd name="T43" fmla="*/ 119 h 119"/>
                    <a:gd name="T44" fmla="*/ 39 w 62"/>
                    <a:gd name="T45" fmla="*/ 114 h 119"/>
                    <a:gd name="T46" fmla="*/ 44 w 62"/>
                    <a:gd name="T47" fmla="*/ 114 h 119"/>
                    <a:gd name="T48" fmla="*/ 51 w 62"/>
                    <a:gd name="T49" fmla="*/ 110 h 119"/>
                    <a:gd name="T50" fmla="*/ 58 w 62"/>
                    <a:gd name="T51" fmla="*/ 104 h 119"/>
                    <a:gd name="T52" fmla="*/ 62 w 62"/>
                    <a:gd name="T53" fmla="*/ 95 h 119"/>
                    <a:gd name="T54" fmla="*/ 62 w 62"/>
                    <a:gd name="T55" fmla="*/ 79 h 119"/>
                    <a:gd name="T56" fmla="*/ 61 w 62"/>
                    <a:gd name="T57" fmla="*/ 73 h 119"/>
                    <a:gd name="T58" fmla="*/ 55 w 62"/>
                    <a:gd name="T59" fmla="*/ 64 h 119"/>
                    <a:gd name="T60" fmla="*/ 45 w 62"/>
                    <a:gd name="T61" fmla="*/ 57 h 119"/>
                    <a:gd name="T62" fmla="*/ 39 w 62"/>
                    <a:gd name="T63" fmla="*/ 55 h 119"/>
                    <a:gd name="T64" fmla="*/ 39 w 62"/>
                    <a:gd name="T65" fmla="*/ 18 h 119"/>
                    <a:gd name="T66" fmla="*/ 45 w 62"/>
                    <a:gd name="T67" fmla="*/ 21 h 119"/>
                    <a:gd name="T68" fmla="*/ 48 w 62"/>
                    <a:gd name="T69" fmla="*/ 28 h 119"/>
                    <a:gd name="T70" fmla="*/ 62 w 62"/>
                    <a:gd name="T71" fmla="*/ 33 h 119"/>
                    <a:gd name="T72" fmla="*/ 62 w 62"/>
                    <a:gd name="T73" fmla="*/ 28 h 119"/>
                    <a:gd name="T74" fmla="*/ 60 w 62"/>
                    <a:gd name="T75" fmla="*/ 19 h 119"/>
                    <a:gd name="T76" fmla="*/ 56 w 62"/>
                    <a:gd name="T77" fmla="*/ 11 h 119"/>
                    <a:gd name="T78" fmla="*/ 48 w 62"/>
                    <a:gd name="T79" fmla="*/ 6 h 119"/>
                    <a:gd name="T80" fmla="*/ 39 w 62"/>
                    <a:gd name="T81" fmla="*/ 4 h 119"/>
                    <a:gd name="T82" fmla="*/ 48 w 62"/>
                    <a:gd name="T83" fmla="*/ 79 h 119"/>
                    <a:gd name="T84" fmla="*/ 48 w 62"/>
                    <a:gd name="T85" fmla="*/ 91 h 119"/>
                    <a:gd name="T86" fmla="*/ 45 w 62"/>
                    <a:gd name="T87" fmla="*/ 97 h 119"/>
                    <a:gd name="T88" fmla="*/ 39 w 62"/>
                    <a:gd name="T89" fmla="*/ 100 h 119"/>
                    <a:gd name="T90" fmla="*/ 42 w 62"/>
                    <a:gd name="T91" fmla="*/ 71 h 119"/>
                    <a:gd name="T92" fmla="*/ 46 w 62"/>
                    <a:gd name="T93" fmla="*/ 75 h 119"/>
                    <a:gd name="T94" fmla="*/ 48 w 62"/>
                    <a:gd name="T95" fmla="*/ 79 h 119"/>
                    <a:gd name="T96" fmla="*/ 22 w 62"/>
                    <a:gd name="T97" fmla="*/ 48 h 119"/>
                    <a:gd name="T98" fmla="*/ 22 w 62"/>
                    <a:gd name="T99" fmla="*/ 48 h 119"/>
                    <a:gd name="T100" fmla="*/ 19 w 62"/>
                    <a:gd name="T101" fmla="*/ 47 h 119"/>
                    <a:gd name="T102" fmla="*/ 14 w 62"/>
                    <a:gd name="T103" fmla="*/ 42 h 119"/>
                    <a:gd name="T104" fmla="*/ 14 w 62"/>
                    <a:gd name="T105" fmla="*/ 28 h 119"/>
                    <a:gd name="T106" fmla="*/ 15 w 62"/>
                    <a:gd name="T107" fmla="*/ 24 h 119"/>
                    <a:gd name="T108" fmla="*/ 20 w 62"/>
                    <a:gd name="T109" fmla="*/ 18 h 119"/>
                    <a:gd name="T110" fmla="*/ 24 w 62"/>
                    <a:gd name="T111" fmla="*/ 18 h 119"/>
                    <a:gd name="T112" fmla="*/ 22 w 62"/>
                    <a:gd name="T113"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19">
                      <a:moveTo>
                        <a:pt x="39" y="4"/>
                      </a:moveTo>
                      <a:lnTo>
                        <a:pt x="39" y="0"/>
                      </a:lnTo>
                      <a:lnTo>
                        <a:pt x="24" y="0"/>
                      </a:lnTo>
                      <a:lnTo>
                        <a:pt x="24" y="3"/>
                      </a:lnTo>
                      <a:lnTo>
                        <a:pt x="23" y="3"/>
                      </a:lnTo>
                      <a:lnTo>
                        <a:pt x="23" y="3"/>
                      </a:lnTo>
                      <a:lnTo>
                        <a:pt x="19" y="4"/>
                      </a:lnTo>
                      <a:lnTo>
                        <a:pt x="15" y="5"/>
                      </a:lnTo>
                      <a:lnTo>
                        <a:pt x="10" y="7"/>
                      </a:lnTo>
                      <a:lnTo>
                        <a:pt x="6" y="11"/>
                      </a:lnTo>
                      <a:lnTo>
                        <a:pt x="4" y="14"/>
                      </a:lnTo>
                      <a:lnTo>
                        <a:pt x="1" y="18"/>
                      </a:lnTo>
                      <a:lnTo>
                        <a:pt x="0" y="24"/>
                      </a:lnTo>
                      <a:lnTo>
                        <a:pt x="0" y="28"/>
                      </a:lnTo>
                      <a:lnTo>
                        <a:pt x="0" y="40"/>
                      </a:lnTo>
                      <a:lnTo>
                        <a:pt x="0" y="40"/>
                      </a:lnTo>
                      <a:lnTo>
                        <a:pt x="0" y="45"/>
                      </a:lnTo>
                      <a:lnTo>
                        <a:pt x="3" y="51"/>
                      </a:lnTo>
                      <a:lnTo>
                        <a:pt x="7" y="55"/>
                      </a:lnTo>
                      <a:lnTo>
                        <a:pt x="13" y="59"/>
                      </a:lnTo>
                      <a:lnTo>
                        <a:pt x="17" y="61"/>
                      </a:lnTo>
                      <a:lnTo>
                        <a:pt x="17" y="61"/>
                      </a:lnTo>
                      <a:lnTo>
                        <a:pt x="24" y="65"/>
                      </a:lnTo>
                      <a:lnTo>
                        <a:pt x="24" y="100"/>
                      </a:lnTo>
                      <a:lnTo>
                        <a:pt x="23" y="100"/>
                      </a:lnTo>
                      <a:lnTo>
                        <a:pt x="23" y="100"/>
                      </a:lnTo>
                      <a:lnTo>
                        <a:pt x="20" y="100"/>
                      </a:lnTo>
                      <a:lnTo>
                        <a:pt x="17" y="98"/>
                      </a:lnTo>
                      <a:lnTo>
                        <a:pt x="15" y="95"/>
                      </a:lnTo>
                      <a:lnTo>
                        <a:pt x="14" y="91"/>
                      </a:lnTo>
                      <a:lnTo>
                        <a:pt x="14" y="85"/>
                      </a:lnTo>
                      <a:lnTo>
                        <a:pt x="0" y="85"/>
                      </a:lnTo>
                      <a:lnTo>
                        <a:pt x="0" y="91"/>
                      </a:lnTo>
                      <a:lnTo>
                        <a:pt x="0" y="91"/>
                      </a:lnTo>
                      <a:lnTo>
                        <a:pt x="0" y="95"/>
                      </a:lnTo>
                      <a:lnTo>
                        <a:pt x="1" y="100"/>
                      </a:lnTo>
                      <a:lnTo>
                        <a:pt x="4" y="105"/>
                      </a:lnTo>
                      <a:lnTo>
                        <a:pt x="6" y="108"/>
                      </a:lnTo>
                      <a:lnTo>
                        <a:pt x="10" y="111"/>
                      </a:lnTo>
                      <a:lnTo>
                        <a:pt x="15" y="113"/>
                      </a:lnTo>
                      <a:lnTo>
                        <a:pt x="19" y="114"/>
                      </a:lnTo>
                      <a:lnTo>
                        <a:pt x="23" y="115"/>
                      </a:lnTo>
                      <a:lnTo>
                        <a:pt x="24" y="115"/>
                      </a:lnTo>
                      <a:lnTo>
                        <a:pt x="24" y="119"/>
                      </a:lnTo>
                      <a:lnTo>
                        <a:pt x="39" y="119"/>
                      </a:lnTo>
                      <a:lnTo>
                        <a:pt x="39" y="114"/>
                      </a:lnTo>
                      <a:lnTo>
                        <a:pt x="39" y="114"/>
                      </a:lnTo>
                      <a:lnTo>
                        <a:pt x="44" y="114"/>
                      </a:lnTo>
                      <a:lnTo>
                        <a:pt x="48" y="112"/>
                      </a:lnTo>
                      <a:lnTo>
                        <a:pt x="51" y="110"/>
                      </a:lnTo>
                      <a:lnTo>
                        <a:pt x="56" y="107"/>
                      </a:lnTo>
                      <a:lnTo>
                        <a:pt x="58" y="104"/>
                      </a:lnTo>
                      <a:lnTo>
                        <a:pt x="60" y="99"/>
                      </a:lnTo>
                      <a:lnTo>
                        <a:pt x="62" y="95"/>
                      </a:lnTo>
                      <a:lnTo>
                        <a:pt x="62" y="91"/>
                      </a:lnTo>
                      <a:lnTo>
                        <a:pt x="62" y="79"/>
                      </a:lnTo>
                      <a:lnTo>
                        <a:pt x="62" y="79"/>
                      </a:lnTo>
                      <a:lnTo>
                        <a:pt x="61" y="73"/>
                      </a:lnTo>
                      <a:lnTo>
                        <a:pt x="59" y="68"/>
                      </a:lnTo>
                      <a:lnTo>
                        <a:pt x="55" y="64"/>
                      </a:lnTo>
                      <a:lnTo>
                        <a:pt x="49" y="58"/>
                      </a:lnTo>
                      <a:lnTo>
                        <a:pt x="45" y="57"/>
                      </a:lnTo>
                      <a:lnTo>
                        <a:pt x="45" y="57"/>
                      </a:lnTo>
                      <a:lnTo>
                        <a:pt x="39" y="55"/>
                      </a:lnTo>
                      <a:lnTo>
                        <a:pt x="39" y="18"/>
                      </a:lnTo>
                      <a:lnTo>
                        <a:pt x="39" y="18"/>
                      </a:lnTo>
                      <a:lnTo>
                        <a:pt x="43" y="19"/>
                      </a:lnTo>
                      <a:lnTo>
                        <a:pt x="45" y="21"/>
                      </a:lnTo>
                      <a:lnTo>
                        <a:pt x="47" y="25"/>
                      </a:lnTo>
                      <a:lnTo>
                        <a:pt x="48" y="28"/>
                      </a:lnTo>
                      <a:lnTo>
                        <a:pt x="48" y="33"/>
                      </a:lnTo>
                      <a:lnTo>
                        <a:pt x="62" y="33"/>
                      </a:lnTo>
                      <a:lnTo>
                        <a:pt x="62" y="28"/>
                      </a:lnTo>
                      <a:lnTo>
                        <a:pt x="62" y="28"/>
                      </a:lnTo>
                      <a:lnTo>
                        <a:pt x="62" y="24"/>
                      </a:lnTo>
                      <a:lnTo>
                        <a:pt x="60" y="19"/>
                      </a:lnTo>
                      <a:lnTo>
                        <a:pt x="58" y="15"/>
                      </a:lnTo>
                      <a:lnTo>
                        <a:pt x="56" y="11"/>
                      </a:lnTo>
                      <a:lnTo>
                        <a:pt x="51" y="8"/>
                      </a:lnTo>
                      <a:lnTo>
                        <a:pt x="48" y="6"/>
                      </a:lnTo>
                      <a:lnTo>
                        <a:pt x="44" y="4"/>
                      </a:lnTo>
                      <a:lnTo>
                        <a:pt x="39" y="4"/>
                      </a:lnTo>
                      <a:lnTo>
                        <a:pt x="39" y="4"/>
                      </a:lnTo>
                      <a:close/>
                      <a:moveTo>
                        <a:pt x="48" y="79"/>
                      </a:moveTo>
                      <a:lnTo>
                        <a:pt x="48" y="91"/>
                      </a:lnTo>
                      <a:lnTo>
                        <a:pt x="48" y="91"/>
                      </a:lnTo>
                      <a:lnTo>
                        <a:pt x="47" y="94"/>
                      </a:lnTo>
                      <a:lnTo>
                        <a:pt x="45" y="97"/>
                      </a:lnTo>
                      <a:lnTo>
                        <a:pt x="43" y="99"/>
                      </a:lnTo>
                      <a:lnTo>
                        <a:pt x="39" y="100"/>
                      </a:lnTo>
                      <a:lnTo>
                        <a:pt x="39" y="70"/>
                      </a:lnTo>
                      <a:lnTo>
                        <a:pt x="42" y="71"/>
                      </a:lnTo>
                      <a:lnTo>
                        <a:pt x="42" y="71"/>
                      </a:lnTo>
                      <a:lnTo>
                        <a:pt x="46" y="75"/>
                      </a:lnTo>
                      <a:lnTo>
                        <a:pt x="47" y="77"/>
                      </a:lnTo>
                      <a:lnTo>
                        <a:pt x="48" y="79"/>
                      </a:lnTo>
                      <a:lnTo>
                        <a:pt x="48" y="79"/>
                      </a:lnTo>
                      <a:close/>
                      <a:moveTo>
                        <a:pt x="22" y="48"/>
                      </a:moveTo>
                      <a:lnTo>
                        <a:pt x="22" y="48"/>
                      </a:lnTo>
                      <a:lnTo>
                        <a:pt x="22" y="48"/>
                      </a:lnTo>
                      <a:lnTo>
                        <a:pt x="19" y="47"/>
                      </a:lnTo>
                      <a:lnTo>
                        <a:pt x="19" y="47"/>
                      </a:lnTo>
                      <a:lnTo>
                        <a:pt x="16" y="44"/>
                      </a:lnTo>
                      <a:lnTo>
                        <a:pt x="14" y="42"/>
                      </a:lnTo>
                      <a:lnTo>
                        <a:pt x="14" y="40"/>
                      </a:lnTo>
                      <a:lnTo>
                        <a:pt x="14" y="28"/>
                      </a:lnTo>
                      <a:lnTo>
                        <a:pt x="14" y="28"/>
                      </a:lnTo>
                      <a:lnTo>
                        <a:pt x="15" y="24"/>
                      </a:lnTo>
                      <a:lnTo>
                        <a:pt x="17" y="20"/>
                      </a:lnTo>
                      <a:lnTo>
                        <a:pt x="20" y="18"/>
                      </a:lnTo>
                      <a:lnTo>
                        <a:pt x="23" y="18"/>
                      </a:lnTo>
                      <a:lnTo>
                        <a:pt x="24" y="18"/>
                      </a:lnTo>
                      <a:lnTo>
                        <a:pt x="24" y="50"/>
                      </a:lnTo>
                      <a:lnTo>
                        <a:pt x="2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20" name="组合 19"/>
            <p:cNvGrpSpPr/>
            <p:nvPr/>
          </p:nvGrpSpPr>
          <p:grpSpPr>
            <a:xfrm>
              <a:off x="-521312" y="4983563"/>
              <a:ext cx="5409633" cy="1634067"/>
              <a:chOff x="-521312" y="4983563"/>
              <a:chExt cx="5409633" cy="1634067"/>
            </a:xfrm>
          </p:grpSpPr>
          <p:sp>
            <p:nvSpPr>
              <p:cNvPr id="21" name="Rectangle 3"/>
              <p:cNvSpPr txBox="1">
                <a:spLocks noChangeArrowheads="1"/>
              </p:cNvSpPr>
              <p:nvPr/>
            </p:nvSpPr>
            <p:spPr bwMode="auto">
              <a:xfrm>
                <a:off x="-521312" y="5367224"/>
                <a:ext cx="4874162" cy="1250406"/>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我们认为更加开放的世界是一个更好的设计，人们因此能获得更多信息来做出更好的决定和产生更大的影响。</a:t>
                </a:r>
                <a:endParaRPr lang="en-US" altLang="zh-CN" sz="2400" dirty="0"/>
              </a:p>
            </p:txBody>
          </p:sp>
          <p:sp>
            <p:nvSpPr>
              <p:cNvPr id="22" name="TextBox 15"/>
              <p:cNvSpPr txBox="1"/>
              <p:nvPr/>
            </p:nvSpPr>
            <p:spPr>
              <a:xfrm>
                <a:off x="1981250" y="4983563"/>
                <a:ext cx="2471461" cy="347335"/>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保持开放</a:t>
                </a:r>
                <a:endPar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endParaRPr>
              </a:p>
            </p:txBody>
          </p:sp>
          <p:grpSp>
            <p:nvGrpSpPr>
              <p:cNvPr id="23" name="Group 43"/>
              <p:cNvGrpSpPr/>
              <p:nvPr/>
            </p:nvGrpSpPr>
            <p:grpSpPr>
              <a:xfrm>
                <a:off x="4548014" y="5127991"/>
                <a:ext cx="340307" cy="408197"/>
                <a:chOff x="4051300" y="3109913"/>
                <a:chExt cx="628650" cy="754063"/>
              </a:xfrm>
              <a:solidFill>
                <a:srgbClr val="54D0CA"/>
              </a:solidFill>
            </p:grpSpPr>
            <p:sp>
              <p:nvSpPr>
                <p:cNvPr id="24" name="Freeform 44"/>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25" name="Freeform 45"/>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26" name="组合 25"/>
            <p:cNvGrpSpPr/>
            <p:nvPr/>
          </p:nvGrpSpPr>
          <p:grpSpPr>
            <a:xfrm>
              <a:off x="-742486" y="3060420"/>
              <a:ext cx="5053076" cy="1217266"/>
              <a:chOff x="-742486" y="3060420"/>
              <a:chExt cx="5053076" cy="1217266"/>
            </a:xfrm>
          </p:grpSpPr>
          <p:sp>
            <p:nvSpPr>
              <p:cNvPr id="27" name="Rectangle 3"/>
              <p:cNvSpPr txBox="1">
                <a:spLocks noChangeArrowheads="1"/>
              </p:cNvSpPr>
              <p:nvPr/>
            </p:nvSpPr>
            <p:spPr bwMode="auto">
              <a:xfrm>
                <a:off x="-742486" y="3444081"/>
                <a:ext cx="4476605" cy="83360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en-US" altLang="zh-CN" sz="2400" dirty="0"/>
                  <a:t>Facebook</a:t>
                </a:r>
                <a:r>
                  <a:rPr lang="zh-CN" altLang="en-US" sz="2400" dirty="0"/>
                  <a:t>不是仅仅建立一家公司，它的存在是为了让世界更加开放和互联。</a:t>
                </a:r>
                <a:endParaRPr lang="en-US" altLang="zh-CN" sz="2400" dirty="0"/>
              </a:p>
            </p:txBody>
          </p:sp>
          <p:sp>
            <p:nvSpPr>
              <p:cNvPr id="28" name="TextBox 13"/>
              <p:cNvSpPr txBox="1"/>
              <p:nvPr/>
            </p:nvSpPr>
            <p:spPr>
              <a:xfrm>
                <a:off x="1369349" y="3060420"/>
                <a:ext cx="2471461" cy="393647"/>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8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建立社会价值</a:t>
                </a:r>
                <a:endParaRPr kumimoji="0" lang="zh-CN" altLang="en-US" sz="28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endParaRPr>
              </a:p>
            </p:txBody>
          </p:sp>
          <p:grpSp>
            <p:nvGrpSpPr>
              <p:cNvPr id="29" name="组合 28"/>
              <p:cNvGrpSpPr/>
              <p:nvPr/>
            </p:nvGrpSpPr>
            <p:grpSpPr>
              <a:xfrm>
                <a:off x="3911847" y="3247387"/>
                <a:ext cx="398743" cy="323119"/>
                <a:chOff x="3911847" y="3247387"/>
                <a:chExt cx="398743" cy="323119"/>
              </a:xfrm>
            </p:grpSpPr>
            <p:sp>
              <p:nvSpPr>
                <p:cNvPr id="30" name="Freeform 47"/>
                <p:cNvSpPr>
                  <a:spLocks noEditPoints="1"/>
                </p:cNvSpPr>
                <p:nvPr/>
              </p:nvSpPr>
              <p:spPr bwMode="auto">
                <a:xfrm>
                  <a:off x="3911847" y="3247387"/>
                  <a:ext cx="398743" cy="323119"/>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1" name="Freeform 48"/>
                <p:cNvSpPr>
                  <a:spLocks noEditPoints="1"/>
                </p:cNvSpPr>
                <p:nvPr/>
              </p:nvSpPr>
              <p:spPr bwMode="auto">
                <a:xfrm>
                  <a:off x="3953096" y="3366838"/>
                  <a:ext cx="94530" cy="102264"/>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2" name="Freeform 49"/>
                <p:cNvSpPr>
                  <a:spLocks noEditPoints="1"/>
                </p:cNvSpPr>
                <p:nvPr/>
              </p:nvSpPr>
              <p:spPr bwMode="auto">
                <a:xfrm>
                  <a:off x="4063094" y="3367697"/>
                  <a:ext cx="94530" cy="101404"/>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3" name="Freeform 50"/>
                <p:cNvSpPr>
                  <a:spLocks noEditPoints="1"/>
                </p:cNvSpPr>
                <p:nvPr/>
              </p:nvSpPr>
              <p:spPr bwMode="auto">
                <a:xfrm>
                  <a:off x="4172233" y="3358244"/>
                  <a:ext cx="94530" cy="11085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4" name="Rectangle 51"/>
                <p:cNvSpPr>
                  <a:spLocks noChangeArrowheads="1"/>
                </p:cNvSpPr>
                <p:nvPr/>
              </p:nvSpPr>
              <p:spPr bwMode="auto">
                <a:xfrm>
                  <a:off x="3955674" y="3316995"/>
                  <a:ext cx="95389" cy="12031"/>
                </a:xfrm>
                <a:prstGeom prst="rect">
                  <a:avLst/>
                </a:pr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5"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36" name="组合 35"/>
            <p:cNvGrpSpPr/>
            <p:nvPr/>
          </p:nvGrpSpPr>
          <p:grpSpPr>
            <a:xfrm>
              <a:off x="7957272" y="3079470"/>
              <a:ext cx="4512082" cy="1217266"/>
              <a:chOff x="7957272" y="3079470"/>
              <a:chExt cx="4512082" cy="1217266"/>
            </a:xfrm>
          </p:grpSpPr>
          <p:sp>
            <p:nvSpPr>
              <p:cNvPr id="37" name="Rectangle 3"/>
              <p:cNvSpPr txBox="1">
                <a:spLocks noChangeArrowheads="1"/>
              </p:cNvSpPr>
              <p:nvPr/>
            </p:nvSpPr>
            <p:spPr bwMode="auto">
              <a:xfrm flipH="1">
                <a:off x="8586614" y="3463131"/>
                <a:ext cx="3882740" cy="83360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快速行动，寻求突破，没有突破就意味着行动还不够快</a:t>
                </a:r>
                <a:endParaRPr lang="en-US" altLang="zh-CN" sz="2400" dirty="0"/>
              </a:p>
            </p:txBody>
          </p:sp>
          <p:sp>
            <p:nvSpPr>
              <p:cNvPr id="38" name="TextBox 19"/>
              <p:cNvSpPr txBox="1"/>
              <p:nvPr/>
            </p:nvSpPr>
            <p:spPr>
              <a:xfrm flipH="1">
                <a:off x="8488969" y="3079470"/>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快读行动</a:t>
                </a:r>
                <a:endPar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endParaRPr>
              </a:p>
            </p:txBody>
          </p:sp>
          <p:sp>
            <p:nvSpPr>
              <p:cNvPr id="39" name="Freeform 53"/>
              <p:cNvSpPr>
                <a:spLocks noEditPoints="1"/>
              </p:cNvSpPr>
              <p:nvPr/>
            </p:nvSpPr>
            <p:spPr bwMode="auto">
              <a:xfrm>
                <a:off x="7957272" y="3227335"/>
                <a:ext cx="456321" cy="401322"/>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nvGrpSpPr>
            <p:cNvPr id="40" name="组合 39"/>
            <p:cNvGrpSpPr/>
            <p:nvPr/>
          </p:nvGrpSpPr>
          <p:grpSpPr>
            <a:xfrm>
              <a:off x="5856379" y="1503514"/>
              <a:ext cx="5332206" cy="800463"/>
              <a:chOff x="5856379" y="1503514"/>
              <a:chExt cx="5332206" cy="800463"/>
            </a:xfrm>
          </p:grpSpPr>
          <p:grpSp>
            <p:nvGrpSpPr>
              <p:cNvPr id="41" name="Group 55"/>
              <p:cNvGrpSpPr/>
              <p:nvPr/>
            </p:nvGrpSpPr>
            <p:grpSpPr>
              <a:xfrm>
                <a:off x="5856379" y="1673218"/>
                <a:ext cx="403040" cy="381555"/>
                <a:chOff x="2835275" y="3127375"/>
                <a:chExt cx="744538" cy="704850"/>
              </a:xfrm>
              <a:solidFill>
                <a:srgbClr val="54D0CA"/>
              </a:solidFill>
            </p:grpSpPr>
            <p:sp>
              <p:nvSpPr>
                <p:cNvPr id="44" name="Freeform 56"/>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5" name="Freeform 57"/>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6" name="Freeform 58"/>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7" name="Freeform 59"/>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8" name="Freeform 60"/>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9" name="Freeform 61"/>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50" name="Freeform 62"/>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sp>
            <p:nvSpPr>
              <p:cNvPr id="42" name="Rectangle 3"/>
              <p:cNvSpPr txBox="1">
                <a:spLocks noChangeArrowheads="1"/>
              </p:cNvSpPr>
              <p:nvPr/>
            </p:nvSpPr>
            <p:spPr bwMode="auto">
              <a:xfrm flipH="1">
                <a:off x="6450436" y="1887175"/>
                <a:ext cx="4738149" cy="416802"/>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chemeClr val="bg1">
                        <a:lumMod val="85000"/>
                      </a:schemeClr>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solidFill>
                      <a:srgbClr val="FFC000"/>
                    </a:solidFill>
                  </a:rPr>
                  <a:t>每个人都善于找寻最大的问题并解决它们。</a:t>
                </a:r>
                <a:endParaRPr lang="en-US" altLang="zh-CN" sz="2400" dirty="0">
                  <a:solidFill>
                    <a:srgbClr val="FFC000"/>
                  </a:solidFill>
                </a:endParaRPr>
              </a:p>
            </p:txBody>
          </p:sp>
          <p:sp>
            <p:nvSpPr>
              <p:cNvPr id="43" name="TextBox 66"/>
              <p:cNvSpPr txBox="1"/>
              <p:nvPr/>
            </p:nvSpPr>
            <p:spPr>
              <a:xfrm flipH="1">
                <a:off x="6355369" y="1503514"/>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聚焦影响力</a:t>
                </a:r>
                <a:endPar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en-US" altLang="zh-CN" sz="6000" dirty="0"/>
              <a:t>Facebook</a:t>
            </a:r>
            <a:r>
              <a:rPr lang="zh-CN" altLang="en-US" sz="6000" dirty="0"/>
              <a:t>人才观</a:t>
            </a:r>
            <a:endParaRPr lang="zh-CN" altLang="en-US" sz="6000" dirty="0"/>
          </a:p>
        </p:txBody>
      </p:sp>
      <p:sp>
        <p:nvSpPr>
          <p:cNvPr id="3" name="文本占位符 2"/>
          <p:cNvSpPr>
            <a:spLocks noGrp="1"/>
          </p:cNvSpPr>
          <p:nvPr>
            <p:ph type="body" idx="1"/>
          </p:nvPr>
        </p:nvSpPr>
        <p:spPr>
          <a:xfrm>
            <a:off x="1005205" y="2911475"/>
            <a:ext cx="7370446" cy="553998"/>
          </a:xfrm>
        </p:spPr>
        <p:txBody>
          <a:bodyPr/>
          <a:lstStyle/>
          <a:p>
            <a:r>
              <a:rPr lang="en-US" altLang="zh-CN" sz="3600" dirty="0"/>
              <a:t>1</a:t>
            </a:r>
            <a:r>
              <a:rPr lang="zh-CN" altLang="en-US" sz="3600" dirty="0"/>
              <a:t>、自驱力。</a:t>
            </a:r>
            <a:endParaRPr lang="zh-CN" altLang="en-US" sz="36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34198" y="1387475"/>
            <a:ext cx="7561897" cy="5671423"/>
          </a:xfrm>
          <a:prstGeom prst="rect">
            <a:avLst/>
          </a:prstGeom>
        </p:spPr>
      </p:pic>
      <p:sp>
        <p:nvSpPr>
          <p:cNvPr id="7" name="文本占位符 2"/>
          <p:cNvSpPr txBox="1"/>
          <p:nvPr/>
        </p:nvSpPr>
        <p:spPr>
          <a:xfrm>
            <a:off x="967225" y="4046118"/>
            <a:ext cx="7370446" cy="553998"/>
          </a:xfrm>
          <a:prstGeom prst="rect">
            <a:avLst/>
          </a:prstGeom>
        </p:spPr>
        <p:txBody>
          <a:bodyPr wrap="square" lIns="0" tIns="0" rIns="0" bIns="0">
            <a:spAutoFit/>
          </a:bodyPr>
          <a:lstStyle>
            <a:lvl1pPr>
              <a:defRPr sz="3600" b="0" i="0">
                <a:solidFill>
                  <a:schemeClr val="bg1"/>
                </a:solidFill>
                <a:latin typeface="Microsoft YaHei" panose="020B0503020204020204" pitchFamily="34" charset="-122"/>
                <a:ea typeface="Microsoft YaHei" panose="020B0503020204020204" pitchFamily="34" charset="-122"/>
              </a:defRPr>
            </a:lvl1pPr>
          </a:lstStyle>
          <a:p>
            <a:r>
              <a:rPr lang="en-US" altLang="zh-CN" dirty="0"/>
              <a:t>2</a:t>
            </a:r>
            <a:r>
              <a:rPr lang="zh-CN" altLang="en-US" dirty="0"/>
              <a:t>、创造力</a:t>
            </a:r>
            <a:endParaRPr lang="zh-CN" altLang="en-US" dirty="0"/>
          </a:p>
        </p:txBody>
      </p:sp>
      <p:sp>
        <p:nvSpPr>
          <p:cNvPr id="9" name="文本占位符 2"/>
          <p:cNvSpPr txBox="1"/>
          <p:nvPr/>
        </p:nvSpPr>
        <p:spPr>
          <a:xfrm>
            <a:off x="967224" y="5303800"/>
            <a:ext cx="8551425" cy="553998"/>
          </a:xfrm>
          <a:prstGeom prst="rect">
            <a:avLst/>
          </a:prstGeom>
        </p:spPr>
        <p:txBody>
          <a:bodyPr wrap="square" lIns="0" tIns="0" rIns="0" bIns="0">
            <a:spAutoFit/>
          </a:bodyPr>
          <a:lstStyle>
            <a:lvl1pPr>
              <a:defRPr sz="3600" b="0" i="0">
                <a:solidFill>
                  <a:schemeClr val="bg1"/>
                </a:solidFill>
                <a:latin typeface="Microsoft YaHei" panose="020B0503020204020204" pitchFamily="34" charset="-122"/>
                <a:ea typeface="Microsoft YaHei" panose="020B0503020204020204" pitchFamily="34" charset="-122"/>
              </a:defRPr>
            </a:lvl1pPr>
          </a:lstStyle>
          <a:p>
            <a:r>
              <a:rPr lang="en-US" altLang="zh-CN" dirty="0"/>
              <a:t>3</a:t>
            </a:r>
            <a:r>
              <a:rPr lang="zh-CN" altLang="en-US" dirty="0"/>
              <a:t>、培育一种无所畏惧而不是畏惧的文化。</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Facebook</a:t>
            </a:r>
            <a:r>
              <a:rPr lang="zh-CN" altLang="en-US" dirty="0" smtClean="0"/>
              <a:t>黑客文化</a:t>
            </a:r>
            <a:endParaRPr lang="zh-CN" altLang="en-US" dirty="0"/>
          </a:p>
        </p:txBody>
      </p:sp>
      <p:sp>
        <p:nvSpPr>
          <p:cNvPr id="3" name="文本占位符 2"/>
          <p:cNvSpPr>
            <a:spLocks noGrp="1"/>
          </p:cNvSpPr>
          <p:nvPr>
            <p:ph type="body" idx="1"/>
          </p:nvPr>
        </p:nvSpPr>
        <p:spPr>
          <a:xfrm>
            <a:off x="374650" y="2759075"/>
            <a:ext cx="19278600" cy="2492990"/>
          </a:xfrm>
        </p:spPr>
        <p:txBody>
          <a:bodyPr/>
          <a:lstStyle/>
          <a:p>
            <a:pPr algn="ctr">
              <a:lnSpc>
                <a:spcPct val="150000"/>
              </a:lnSpc>
            </a:pPr>
            <a:r>
              <a:rPr lang="zh-CN" altLang="en-US" dirty="0" smtClean="0">
                <a:solidFill>
                  <a:srgbClr val="FFC000"/>
                </a:solidFill>
              </a:rPr>
              <a:t>所有的信息都应该是自由传播的。</a:t>
            </a:r>
            <a:endParaRPr lang="en-US" altLang="zh-CN" dirty="0" smtClean="0">
              <a:solidFill>
                <a:srgbClr val="FFC000"/>
              </a:solidFill>
            </a:endParaRPr>
          </a:p>
          <a:p>
            <a:pPr algn="ctr">
              <a:lnSpc>
                <a:spcPct val="150000"/>
              </a:lnSpc>
            </a:pPr>
            <a:r>
              <a:rPr lang="en-US" altLang="zh-CN" dirty="0">
                <a:solidFill>
                  <a:srgbClr val="FFC000"/>
                </a:solidFill>
              </a:rPr>
              <a:t> </a:t>
            </a:r>
            <a:r>
              <a:rPr lang="en-US" altLang="zh-CN" dirty="0" smtClean="0">
                <a:solidFill>
                  <a:srgbClr val="FFC000"/>
                </a:solidFill>
              </a:rPr>
              <a:t>                           --</a:t>
            </a:r>
            <a:r>
              <a:rPr lang="zh-CN" altLang="en-US" dirty="0" smtClean="0">
                <a:solidFill>
                  <a:srgbClr val="FFC000"/>
                </a:solidFill>
              </a:rPr>
              <a:t>史蒂芬</a:t>
            </a:r>
            <a:r>
              <a:rPr lang="en-US" altLang="zh-CN" dirty="0" smtClean="0">
                <a:solidFill>
                  <a:srgbClr val="FFC000"/>
                </a:solidFill>
              </a:rPr>
              <a:t>·</a:t>
            </a:r>
            <a:r>
              <a:rPr lang="zh-CN" altLang="en-US" dirty="0" smtClean="0">
                <a:solidFill>
                  <a:srgbClr val="FFC000"/>
                </a:solidFill>
              </a:rPr>
              <a:t>列维 </a:t>
            </a:r>
            <a:r>
              <a:rPr lang="en-US" altLang="zh-CN" dirty="0" smtClean="0">
                <a:solidFill>
                  <a:srgbClr val="FFC000"/>
                </a:solidFill>
              </a:rPr>
              <a:t>《</a:t>
            </a:r>
            <a:r>
              <a:rPr lang="zh-CN" altLang="en-US" dirty="0" smtClean="0">
                <a:solidFill>
                  <a:srgbClr val="FFC000"/>
                </a:solidFill>
              </a:rPr>
              <a:t>黑客：计算机革命的英雄</a:t>
            </a:r>
            <a:r>
              <a:rPr lang="en-US" altLang="zh-CN" dirty="0" smtClean="0">
                <a:solidFill>
                  <a:srgbClr val="FFC000"/>
                </a:solidFill>
              </a:rPr>
              <a:t>》</a:t>
            </a:r>
            <a:endParaRPr lang="zh-CN" altLang="en-US" dirty="0">
              <a:solidFill>
                <a:srgbClr val="FFC000"/>
              </a:solidFill>
            </a:endParaRPr>
          </a:p>
        </p:txBody>
      </p:sp>
      <p:sp>
        <p:nvSpPr>
          <p:cNvPr id="4" name="文本占位符 2"/>
          <p:cNvSpPr txBox="1"/>
          <p:nvPr/>
        </p:nvSpPr>
        <p:spPr>
          <a:xfrm>
            <a:off x="2010409" y="5847060"/>
            <a:ext cx="18093691" cy="73866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smtClean="0"/>
              <a:t>黑客的驱动力不是偷窃和破坏，而是学习和创造。</a:t>
            </a:r>
            <a:endParaRPr lang="zh-CN" altLang="en-US" sz="4800" kern="0" dirty="0"/>
          </a:p>
        </p:txBody>
      </p:sp>
      <p:sp>
        <p:nvSpPr>
          <p:cNvPr id="5" name="文本占位符 2"/>
          <p:cNvSpPr txBox="1"/>
          <p:nvPr/>
        </p:nvSpPr>
        <p:spPr>
          <a:xfrm>
            <a:off x="2010408" y="7259479"/>
            <a:ext cx="18093691" cy="73866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smtClean="0"/>
              <a:t>黑客文化是一种持续改进和衍变创新的做事方法。</a:t>
            </a:r>
            <a:endParaRPr lang="zh-CN" altLang="en-US" sz="4800" kern="0" dirty="0"/>
          </a:p>
        </p:txBody>
      </p:sp>
      <p:sp>
        <p:nvSpPr>
          <p:cNvPr id="6" name="文本占位符 2"/>
          <p:cNvSpPr txBox="1"/>
          <p:nvPr/>
        </p:nvSpPr>
        <p:spPr>
          <a:xfrm>
            <a:off x="2004058" y="8685471"/>
            <a:ext cx="18093691" cy="1661993"/>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smtClean="0"/>
              <a:t>Facebook</a:t>
            </a:r>
            <a:r>
              <a:rPr lang="zh-CN" altLang="en-US" kern="0" dirty="0" smtClean="0"/>
              <a:t>在整个产品开发过程中，</a:t>
            </a:r>
            <a:r>
              <a:rPr lang="zh-CN" altLang="en-US" kern="0" dirty="0" smtClean="0">
                <a:solidFill>
                  <a:srgbClr val="FFC000"/>
                </a:solidFill>
              </a:rPr>
              <a:t>工程师和产品经理</a:t>
            </a:r>
            <a:r>
              <a:rPr lang="zh-CN" altLang="en-US" kern="0" dirty="0" smtClean="0"/>
              <a:t>所起的主导作用是</a:t>
            </a:r>
            <a:r>
              <a:rPr lang="en-US" altLang="zh-CN" kern="0" dirty="0" smtClean="0">
                <a:solidFill>
                  <a:srgbClr val="FFC000"/>
                </a:solidFill>
              </a:rPr>
              <a:t>60:40</a:t>
            </a:r>
            <a:r>
              <a:rPr lang="zh-CN" altLang="en-US" kern="0" dirty="0" smtClean="0"/>
              <a:t>，对于后台系统则几乎是</a:t>
            </a:r>
            <a:r>
              <a:rPr lang="en-US" altLang="zh-CN" kern="0" dirty="0" smtClean="0">
                <a:solidFill>
                  <a:srgbClr val="FFC000"/>
                </a:solidFill>
              </a:rPr>
              <a:t>100:0</a:t>
            </a:r>
            <a:endParaRPr lang="zh-CN" altLang="en-US" kern="0" dirty="0">
              <a:solidFill>
                <a:srgbClr val="FFC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a:t>
            </a:r>
            <a:r>
              <a:rPr lang="zh-CN" altLang="en-US" sz="6000" dirty="0"/>
              <a:t>黑客文化</a:t>
            </a:r>
            <a:endParaRPr lang="zh-CN" altLang="en-US" sz="6000" dirty="0"/>
          </a:p>
        </p:txBody>
      </p:sp>
      <p:sp>
        <p:nvSpPr>
          <p:cNvPr id="9" name="Title 1"/>
          <p:cNvSpPr txBox="1"/>
          <p:nvPr/>
        </p:nvSpPr>
        <p:spPr>
          <a:xfrm>
            <a:off x="665481" y="2183720"/>
            <a:ext cx="19432269" cy="3034794"/>
          </a:xfrm>
          <a:prstGeom prst="rect">
            <a:avLst/>
          </a:prstGeom>
        </p:spPr>
        <p:txBody>
          <a:bodyPr anchor="ctr"/>
          <a:lstStyle>
            <a:lvl1pPr>
              <a:lnSpc>
                <a:spcPct val="90000"/>
              </a:lnSpc>
              <a:spcBef>
                <a:spcPct val="0"/>
              </a:spcBef>
              <a:defRPr sz="5400">
                <a:solidFill>
                  <a:srgbClr val="FFC000"/>
                </a:solidFill>
                <a:latin typeface="微软雅黑" panose="020B0503020204020204" pitchFamily="34" charset="-122"/>
                <a:ea typeface="微软雅黑" panose="020B0503020204020204" pitchFamily="34" charset="-122"/>
                <a:cs typeface="+mn-ea"/>
              </a:defRPr>
            </a:lvl1pPr>
          </a:lstStyle>
          <a:p>
            <a:r>
              <a:rPr lang="zh-CN" altLang="en-US" dirty="0"/>
              <a:t>迅猛而动，突破前行</a:t>
            </a:r>
            <a:r>
              <a:rPr lang="en-US" altLang="zh-CN" dirty="0"/>
              <a:t>-&gt; </a:t>
            </a:r>
            <a:r>
              <a:rPr lang="zh-CN" altLang="en-US" dirty="0"/>
              <a:t>迅猛而动，稳定架构</a:t>
            </a:r>
            <a:endParaRPr lang="en-US" altLang="zh-CN" dirty="0"/>
          </a:p>
          <a:p>
            <a:r>
              <a:rPr lang="en-US" altLang="zh-CN" dirty="0" smtClean="0">
                <a:solidFill>
                  <a:schemeClr val="bg1"/>
                </a:solidFill>
              </a:rPr>
              <a:t>Move </a:t>
            </a:r>
            <a:r>
              <a:rPr lang="en-US" altLang="zh-CN" dirty="0">
                <a:solidFill>
                  <a:schemeClr val="bg1"/>
                </a:solidFill>
              </a:rPr>
              <a:t>Fast</a:t>
            </a:r>
            <a:r>
              <a:rPr lang="zh-CN" altLang="en-US" dirty="0">
                <a:solidFill>
                  <a:schemeClr val="bg1"/>
                </a:solidFill>
              </a:rPr>
              <a:t> </a:t>
            </a:r>
            <a:r>
              <a:rPr lang="en-US" altLang="zh-CN" dirty="0">
                <a:solidFill>
                  <a:schemeClr val="bg1"/>
                </a:solidFill>
              </a:rPr>
              <a:t>and Break </a:t>
            </a:r>
            <a:r>
              <a:rPr lang="en-US" altLang="zh-CN" dirty="0" smtClean="0">
                <a:solidFill>
                  <a:schemeClr val="bg1"/>
                </a:solidFill>
              </a:rPr>
              <a:t>Things-&gt;Move </a:t>
            </a:r>
            <a:r>
              <a:rPr lang="en-US" altLang="zh-CN" dirty="0">
                <a:solidFill>
                  <a:schemeClr val="bg1"/>
                </a:solidFill>
              </a:rPr>
              <a:t>Fast With Stable </a:t>
            </a:r>
            <a:r>
              <a:rPr lang="en-US" altLang="zh-CN" dirty="0" smtClean="0">
                <a:solidFill>
                  <a:schemeClr val="bg1"/>
                </a:solidFill>
              </a:rPr>
              <a:t>Infra</a:t>
            </a:r>
            <a:endParaRPr lang="en-US" dirty="0">
              <a:solidFill>
                <a:schemeClr val="bg1"/>
              </a:solidFill>
            </a:endParaRPr>
          </a:p>
        </p:txBody>
      </p:sp>
      <p:sp>
        <p:nvSpPr>
          <p:cNvPr id="11" name="Title 1"/>
          <p:cNvSpPr txBox="1"/>
          <p:nvPr/>
        </p:nvSpPr>
        <p:spPr>
          <a:xfrm>
            <a:off x="374650" y="7475012"/>
            <a:ext cx="11195050" cy="1462081"/>
          </a:xfrm>
          <a:prstGeom prst="rect">
            <a:avLst/>
          </a:prstGeom>
        </p:spPr>
        <p:txBody>
          <a:bodyPr anchor="ctr"/>
          <a:lstStyle>
            <a:lvl1pPr>
              <a:lnSpc>
                <a:spcPct val="90000"/>
              </a:lnSpc>
              <a:spcBef>
                <a:spcPct val="0"/>
              </a:spcBef>
              <a:defRPr sz="3600">
                <a:solidFill>
                  <a:srgbClr val="FFC000"/>
                </a:solidFill>
                <a:latin typeface="微软雅黑" panose="020B0503020204020204" pitchFamily="34" charset="-122"/>
                <a:ea typeface="微软雅黑" panose="020B0503020204020204" pitchFamily="34" charset="-122"/>
                <a:cs typeface="+mn-ea"/>
              </a:defRPr>
            </a:lvl1pPr>
          </a:lstStyle>
          <a:p>
            <a:r>
              <a:rPr lang="zh-CN" altLang="en-US" sz="5400" dirty="0" smtClean="0"/>
              <a:t>“代码胜于雄辩”</a:t>
            </a:r>
            <a:endParaRPr lang="en-US" altLang="zh-CN" sz="5400" dirty="0" smtClean="0"/>
          </a:p>
          <a:p>
            <a:r>
              <a:rPr lang="en-US" sz="5400" dirty="0"/>
              <a:t> </a:t>
            </a:r>
            <a:r>
              <a:rPr lang="en-US" sz="5400" dirty="0" smtClean="0">
                <a:solidFill>
                  <a:schemeClr val="bg1"/>
                </a:solidFill>
              </a:rPr>
              <a:t>Code Wins Arguments</a:t>
            </a:r>
            <a:endParaRPr lang="en-US" sz="5400" dirty="0">
              <a:solidFill>
                <a:schemeClr val="bg1"/>
              </a:solidFill>
            </a:endParaRPr>
          </a:p>
        </p:txBody>
      </p:sp>
      <p:pic>
        <p:nvPicPr>
          <p:cNvPr id="4" name="图片 3"/>
          <p:cNvPicPr>
            <a:picLocks noChangeAspect="1"/>
          </p:cNvPicPr>
          <p:nvPr/>
        </p:nvPicPr>
        <p:blipFill>
          <a:blip r:embed="rId1"/>
          <a:stretch>
            <a:fillRect/>
          </a:stretch>
        </p:blipFill>
        <p:spPr>
          <a:xfrm>
            <a:off x="12021465" y="5218514"/>
            <a:ext cx="7077430" cy="4555075"/>
          </a:xfrm>
          <a:prstGeom prst="flowChartAlternateProcess">
            <a:avLst/>
          </a:prstGeom>
        </p:spPr>
      </p:pic>
      <p:sp>
        <p:nvSpPr>
          <p:cNvPr id="12" name="Title 1"/>
          <p:cNvSpPr txBox="1"/>
          <p:nvPr/>
        </p:nvSpPr>
        <p:spPr>
          <a:xfrm>
            <a:off x="374650" y="5083841"/>
            <a:ext cx="11195050" cy="1684050"/>
          </a:xfrm>
          <a:prstGeom prst="rect">
            <a:avLst/>
          </a:prstGeom>
        </p:spPr>
        <p:txBody>
          <a:bodyPr anchor="ctr"/>
          <a:lstStyle>
            <a:lvl1pPr>
              <a:lnSpc>
                <a:spcPct val="90000"/>
              </a:lnSpc>
              <a:spcBef>
                <a:spcPct val="0"/>
              </a:spcBef>
              <a:defRPr sz="3600">
                <a:solidFill>
                  <a:srgbClr val="FFC000"/>
                </a:solidFill>
                <a:latin typeface="微软雅黑" panose="020B0503020204020204" pitchFamily="34" charset="-122"/>
                <a:ea typeface="微软雅黑" panose="020B0503020204020204" pitchFamily="34" charset="-122"/>
                <a:cs typeface="+mn-ea"/>
              </a:defRPr>
            </a:lvl1pPr>
          </a:lstStyle>
          <a:p>
            <a:r>
              <a:rPr lang="zh-CN" altLang="en-US" sz="5400" dirty="0" smtClean="0"/>
              <a:t>“完成胜于完美</a:t>
            </a:r>
            <a:r>
              <a:rPr lang="en-US" altLang="zh-CN" sz="5400" dirty="0" smtClean="0"/>
              <a:t>”</a:t>
            </a:r>
            <a:endParaRPr lang="en-US" altLang="zh-CN" sz="5400" dirty="0" smtClean="0"/>
          </a:p>
          <a:p>
            <a:r>
              <a:rPr lang="zh-CN" altLang="en-US" sz="5400" dirty="0" smtClean="0"/>
              <a:t> </a:t>
            </a:r>
            <a:r>
              <a:rPr lang="en-US" altLang="zh-CN" sz="5400" dirty="0" smtClean="0">
                <a:solidFill>
                  <a:schemeClr val="bg1"/>
                </a:solidFill>
              </a:rPr>
              <a:t>Done is better than perfect</a:t>
            </a:r>
            <a:r>
              <a:rPr lang="zh-CN" altLang="en-US" sz="5400" dirty="0" smtClean="0"/>
              <a:t>”</a:t>
            </a:r>
            <a:endParaRPr lang="en-US" sz="5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a:t>
            </a:r>
            <a:r>
              <a:rPr lang="zh-CN" altLang="en-US" sz="6000" dirty="0"/>
              <a:t>黑客</a:t>
            </a:r>
            <a:r>
              <a:rPr lang="zh-CN" altLang="en-US" sz="6000" dirty="0" smtClean="0"/>
              <a:t>文化</a:t>
            </a:r>
            <a:endParaRPr lang="zh-CN" altLang="en-US" sz="6000" dirty="0"/>
          </a:p>
        </p:txBody>
      </p:sp>
      <p:sp>
        <p:nvSpPr>
          <p:cNvPr id="3" name="文本占位符 2"/>
          <p:cNvSpPr>
            <a:spLocks noGrp="1"/>
          </p:cNvSpPr>
          <p:nvPr>
            <p:ph type="body" idx="1"/>
          </p:nvPr>
        </p:nvSpPr>
        <p:spPr>
          <a:xfrm>
            <a:off x="755650" y="2502924"/>
            <a:ext cx="18093691" cy="830997"/>
          </a:xfrm>
        </p:spPr>
        <p:txBody>
          <a:bodyPr/>
          <a:lstStyle/>
          <a:p>
            <a:r>
              <a:rPr lang="en-US" altLang="zh-CN" dirty="0"/>
              <a:t>Facebook</a:t>
            </a:r>
            <a:r>
              <a:rPr lang="zh-CN" altLang="en-US" dirty="0"/>
              <a:t>的核心文化是</a:t>
            </a:r>
            <a:r>
              <a:rPr lang="en-US" altLang="zh-CN" dirty="0"/>
              <a:t>HACK</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481049" y="875790"/>
            <a:ext cx="5562600" cy="3697094"/>
          </a:xfrm>
          <a:prstGeom prst="flowChartAlternateProcess">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35474" t="33799" r="3364"/>
          <a:stretch>
            <a:fillRect/>
          </a:stretch>
        </p:blipFill>
        <p:spPr>
          <a:xfrm>
            <a:off x="374650" y="5654675"/>
            <a:ext cx="5267407" cy="3792214"/>
          </a:xfrm>
          <a:prstGeom prst="teardrop">
            <a:avLst/>
          </a:prstGeom>
        </p:spPr>
      </p:pic>
      <p:sp>
        <p:nvSpPr>
          <p:cNvPr id="8" name="矩形 7"/>
          <p:cNvSpPr/>
          <p:nvPr/>
        </p:nvSpPr>
        <p:spPr>
          <a:xfrm>
            <a:off x="6256737" y="5632450"/>
            <a:ext cx="12842158" cy="3676904"/>
          </a:xfrm>
          <a:prstGeom prst="rect">
            <a:avLst/>
          </a:prstGeom>
        </p:spPr>
        <p:txBody>
          <a:bodyPr wrap="square">
            <a:spAutoFit/>
          </a:bodyPr>
          <a:lstStyle/>
          <a:p>
            <a:pPr>
              <a:lnSpc>
                <a:spcPct val="150000"/>
              </a:lnSpc>
            </a:pPr>
            <a:r>
              <a:rPr lang="en-US" altLang="zh-CN" sz="4000" dirty="0" smtClean="0">
                <a:solidFill>
                  <a:schemeClr val="bg1"/>
                </a:solidFill>
                <a:latin typeface="微软雅黑" panose="020B0503020204020204" pitchFamily="34" charset="-122"/>
                <a:ea typeface="微软雅黑" panose="020B0503020204020204" pitchFamily="34" charset="-122"/>
              </a:rPr>
              <a:t>Facebook</a:t>
            </a:r>
            <a:r>
              <a:rPr lang="zh-CN" altLang="en-US" sz="4000" dirty="0">
                <a:solidFill>
                  <a:schemeClr val="bg1"/>
                </a:solidFill>
                <a:latin typeface="微软雅黑" panose="020B0503020204020204" pitchFamily="34" charset="-122"/>
                <a:ea typeface="微软雅黑" panose="020B0503020204020204" pitchFamily="34" charset="-122"/>
              </a:rPr>
              <a:t>将公司内的一条道路命名为黑客道（</a:t>
            </a:r>
            <a:r>
              <a:rPr lang="en-US" altLang="zh-CN" sz="4000" dirty="0">
                <a:solidFill>
                  <a:schemeClr val="bg1"/>
                </a:solidFill>
                <a:latin typeface="微软雅黑" panose="020B0503020204020204" pitchFamily="34" charset="-122"/>
                <a:ea typeface="微软雅黑" panose="020B0503020204020204" pitchFamily="34" charset="-122"/>
              </a:rPr>
              <a:t>Hack way )</a:t>
            </a:r>
            <a:r>
              <a:rPr lang="zh-CN" altLang="en-US" sz="4000" dirty="0">
                <a:solidFill>
                  <a:schemeClr val="bg1"/>
                </a:solidFill>
                <a:latin typeface="微软雅黑" panose="020B0503020204020204" pitchFamily="34" charset="-122"/>
                <a:ea typeface="微软雅黑" panose="020B0503020204020204" pitchFamily="34" charset="-122"/>
              </a:rPr>
              <a:t>，并在一栋公司建筑上张贴“黑客公司”的标志。而黑客马拉松也是</a:t>
            </a:r>
            <a:r>
              <a:rPr lang="en-US" altLang="zh-CN" sz="4000" dirty="0" err="1">
                <a:solidFill>
                  <a:schemeClr val="bg1"/>
                </a:solidFill>
                <a:latin typeface="微软雅黑" panose="020B0503020204020204" pitchFamily="34" charset="-122"/>
                <a:ea typeface="微软雅黑" panose="020B0503020204020204" pitchFamily="34" charset="-122"/>
              </a:rPr>
              <a:t>Fackbook</a:t>
            </a:r>
            <a:r>
              <a:rPr lang="zh-CN" altLang="en-US" sz="4000" dirty="0">
                <a:solidFill>
                  <a:schemeClr val="bg1"/>
                </a:solidFill>
                <a:latin typeface="微软雅黑" panose="020B0503020204020204" pitchFamily="34" charset="-122"/>
                <a:ea typeface="微软雅黑" panose="020B0503020204020204" pitchFamily="34" charset="-122"/>
              </a:rPr>
              <a:t>的重大传统。</a:t>
            </a:r>
            <a:r>
              <a:rPr lang="en-US" altLang="zh-CN" sz="4000" dirty="0">
                <a:solidFill>
                  <a:schemeClr val="bg1"/>
                </a:solidFill>
                <a:latin typeface="微软雅黑" panose="020B0503020204020204" pitchFamily="34" charset="-122"/>
                <a:ea typeface="微软雅黑" panose="020B0503020204020204" pitchFamily="34" charset="-122"/>
              </a:rPr>
              <a:t>Facebook</a:t>
            </a:r>
            <a:r>
              <a:rPr lang="zh-CN" altLang="en-US" sz="4000" dirty="0">
                <a:solidFill>
                  <a:schemeClr val="bg1"/>
                </a:solidFill>
                <a:latin typeface="微软雅黑" panose="020B0503020204020204" pitchFamily="34" charset="-122"/>
                <a:ea typeface="微软雅黑" panose="020B0503020204020204" pitchFamily="34" charset="-122"/>
              </a:rPr>
              <a:t>定期举办黑客马拉松</a:t>
            </a:r>
            <a:r>
              <a:rPr lang="zh-CN" altLang="en-US" sz="4000" dirty="0" smtClean="0">
                <a:solidFill>
                  <a:schemeClr val="bg1"/>
                </a:solidFill>
                <a:latin typeface="微软雅黑" panose="020B0503020204020204" pitchFamily="34" charset="-122"/>
                <a:ea typeface="微软雅黑" panose="020B0503020204020204" pitchFamily="34" charset="-122"/>
              </a:rPr>
              <a:t>。</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755650" y="3743177"/>
            <a:ext cx="12725399" cy="625079"/>
          </a:xfrm>
          <a:prstGeom prst="rect">
            <a:avLst/>
          </a:prstGeom>
        </p:spPr>
        <p:txBody>
          <a:bodyPr/>
          <a:lstStyle/>
          <a:p>
            <a:pPr>
              <a:lnSpc>
                <a:spcPct val="90000"/>
              </a:lnSpc>
              <a:spcBef>
                <a:spcPct val="0"/>
              </a:spcBef>
            </a:pPr>
            <a:r>
              <a:rPr lang="en-US" altLang="zh-CN" sz="4400" dirty="0">
                <a:solidFill>
                  <a:srgbClr val="FFC000"/>
                </a:solidFill>
                <a:latin typeface="微软雅黑" panose="020B0503020204020204" pitchFamily="34" charset="-122"/>
                <a:ea typeface="微软雅黑" panose="020B0503020204020204" pitchFamily="34" charset="-122"/>
                <a:cs typeface="+mn-ea"/>
              </a:rPr>
              <a:t>Facebook</a:t>
            </a:r>
            <a:r>
              <a:rPr lang="zh-CN" altLang="en-US" sz="4400" dirty="0">
                <a:solidFill>
                  <a:srgbClr val="FFC000"/>
                </a:solidFill>
                <a:latin typeface="微软雅黑" panose="020B0503020204020204" pitchFamily="34" charset="-122"/>
                <a:ea typeface="微软雅黑" panose="020B0503020204020204" pitchFamily="34" charset="-122"/>
                <a:cs typeface="+mn-ea"/>
              </a:rPr>
              <a:t>是一家将黑客之道写入公司基因的</a:t>
            </a:r>
            <a:r>
              <a:rPr lang="zh-CN" altLang="en-US" sz="4400" dirty="0" smtClean="0">
                <a:solidFill>
                  <a:srgbClr val="FFC000"/>
                </a:solidFill>
                <a:latin typeface="微软雅黑" panose="020B0503020204020204" pitchFamily="34" charset="-122"/>
                <a:ea typeface="微软雅黑" panose="020B0503020204020204" pitchFamily="34" charset="-122"/>
                <a:cs typeface="+mn-ea"/>
              </a:rPr>
              <a:t>公司</a:t>
            </a:r>
            <a:r>
              <a:rPr lang="en-US" altLang="zh-CN" sz="4400" dirty="0" smtClean="0">
                <a:solidFill>
                  <a:srgbClr val="FFC000"/>
                </a:solidFill>
                <a:latin typeface="微软雅黑" panose="020B0503020204020204" pitchFamily="34" charset="-122"/>
                <a:ea typeface="微软雅黑" panose="020B0503020204020204" pitchFamily="34" charset="-122"/>
                <a:cs typeface="+mn-ea"/>
              </a:rPr>
              <a:t>.</a:t>
            </a:r>
            <a:endParaRPr lang="zh-CN" altLang="en-US" sz="4400" dirty="0">
              <a:solidFill>
                <a:srgbClr val="FFC000"/>
              </a:solidFill>
              <a:latin typeface="微软雅黑" panose="020B0503020204020204" pitchFamily="34" charset="-122"/>
              <a:ea typeface="微软雅黑" panose="020B0503020204020204" pitchFamily="34" charset="-122"/>
              <a:cs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案例研究的自组织规则</a:t>
            </a:r>
            <a:endParaRPr kumimoji="1" lang="zh-CN" altLang="en-US" dirty="0"/>
          </a:p>
        </p:txBody>
      </p:sp>
      <p:sp>
        <p:nvSpPr>
          <p:cNvPr id="3" name="文本占位符 2"/>
          <p:cNvSpPr>
            <a:spLocks noGrp="1"/>
          </p:cNvSpPr>
          <p:nvPr>
            <p:ph type="body" idx="1"/>
          </p:nvPr>
        </p:nvSpPr>
        <p:spPr>
          <a:xfrm>
            <a:off x="1005204" y="2911475"/>
            <a:ext cx="18093691" cy="4524315"/>
          </a:xfrm>
        </p:spPr>
        <p:txBody>
          <a:bodyPr/>
          <a:lstStyle/>
          <a:p>
            <a:pPr marL="685800" indent="-685800">
              <a:buFont typeface="Arial" panose="020B0604020202090204" pitchFamily="34" charset="0"/>
              <a:buChar char="•"/>
            </a:pPr>
            <a:r>
              <a:rPr kumimoji="1" lang="zh-CN" altLang="en-US" sz="4800" dirty="0"/>
              <a:t>规则</a:t>
            </a:r>
            <a:r>
              <a:rPr kumimoji="1" lang="en-US" altLang="zh-CN" sz="4800" dirty="0"/>
              <a:t>1-[</a:t>
            </a:r>
            <a:r>
              <a:rPr kumimoji="1" lang="zh-CN" altLang="en-US" sz="4800" dirty="0">
                <a:solidFill>
                  <a:srgbClr val="FFFF00"/>
                </a:solidFill>
              </a:rPr>
              <a:t>节奏</a:t>
            </a:r>
            <a:r>
              <a:rPr kumimoji="1" lang="en-US" altLang="zh-CN" sz="4800" dirty="0"/>
              <a:t>]</a:t>
            </a:r>
            <a:r>
              <a:rPr kumimoji="1" lang="zh-CN" altLang="en-US" sz="4800" dirty="0"/>
              <a:t>：跟组长的计划保持一致</a:t>
            </a:r>
            <a:r>
              <a:rPr kumimoji="1" lang="en-US" altLang="zh-CN" sz="4800" dirty="0"/>
              <a:t>---</a:t>
            </a:r>
            <a:r>
              <a:rPr kumimoji="1" lang="zh-CN" altLang="en-US" sz="4800" dirty="0"/>
              <a:t>承诺必达，紧紧跟随</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2-[</a:t>
            </a:r>
            <a:r>
              <a:rPr kumimoji="1" lang="zh-CN" altLang="en-US" sz="4800" dirty="0">
                <a:solidFill>
                  <a:srgbClr val="FFFF00"/>
                </a:solidFill>
              </a:rPr>
              <a:t>同步</a:t>
            </a:r>
            <a:r>
              <a:rPr kumimoji="1" lang="en-US" altLang="zh-CN" sz="4800" dirty="0"/>
              <a:t>]</a:t>
            </a:r>
            <a:r>
              <a:rPr kumimoji="1" lang="zh-CN" altLang="en-US" sz="4800" dirty="0"/>
              <a:t>：跟同组的伙伴保持同步</a:t>
            </a:r>
            <a:r>
              <a:rPr kumimoji="1" lang="en-US" altLang="zh-CN" sz="4800" dirty="0"/>
              <a:t>---</a:t>
            </a:r>
            <a:r>
              <a:rPr kumimoji="1" lang="zh-CN" altLang="en-US" sz="4800" dirty="0"/>
              <a:t>信息交换，同频共振</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3-[</a:t>
            </a:r>
            <a:r>
              <a:rPr kumimoji="1" lang="zh-CN" altLang="en-US" sz="4800" dirty="0">
                <a:solidFill>
                  <a:srgbClr val="FFFF00"/>
                </a:solidFill>
              </a:rPr>
              <a:t>隔离</a:t>
            </a:r>
            <a:r>
              <a:rPr kumimoji="1" lang="en-US" altLang="zh-CN" sz="4800" dirty="0"/>
              <a:t>]</a:t>
            </a:r>
            <a:r>
              <a:rPr kumimoji="1" lang="zh-CN" altLang="en-US" sz="4800" dirty="0"/>
              <a:t>：跟同组的伙伴保持距离</a:t>
            </a:r>
            <a:r>
              <a:rPr kumimoji="1" lang="en-US" altLang="zh-CN" sz="4800" dirty="0"/>
              <a:t>---</a:t>
            </a:r>
            <a:r>
              <a:rPr kumimoji="1" lang="zh-CN" altLang="en-US" sz="4800" dirty="0"/>
              <a:t>独立思考，输出观点</a:t>
            </a:r>
            <a:endParaRPr kumimoji="1" lang="zh-CN" altLang="en-US" sz="4800" dirty="0"/>
          </a:p>
          <a:p>
            <a:endParaRPr kumimoji="1" lang="zh-CN" altLang="en-US" dirty="0"/>
          </a:p>
        </p:txBody>
      </p:sp>
      <p:pic>
        <p:nvPicPr>
          <p:cNvPr id="4" name="图片 3"/>
          <p:cNvPicPr>
            <a:picLocks noChangeAspect="1"/>
          </p:cNvPicPr>
          <p:nvPr/>
        </p:nvPicPr>
        <p:blipFill>
          <a:blip r:embed="rId1"/>
          <a:stretch>
            <a:fillRect/>
          </a:stretch>
        </p:blipFill>
        <p:spPr>
          <a:xfrm>
            <a:off x="3727450" y="7435790"/>
            <a:ext cx="7790381" cy="368732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4" y="1082675"/>
            <a:ext cx="18093690" cy="923330"/>
          </a:xfrm>
        </p:spPr>
        <p:txBody>
          <a:bodyPr wrap="square" lIns="0" tIns="0" rIns="0" bIns="0">
            <a:spAutoFit/>
          </a:bodyPr>
          <a:lstStyle/>
          <a:p>
            <a:r>
              <a:rPr lang="zh-CN" altLang="en-US" sz="6000" dirty="0"/>
              <a:t>黑客马拉松（</a:t>
            </a:r>
            <a:r>
              <a:rPr lang="en-US" altLang="zh-CN" sz="6000" dirty="0" err="1"/>
              <a:t>Hackathon</a:t>
            </a:r>
            <a:r>
              <a:rPr lang="zh-CN" altLang="en-US" sz="6000" dirty="0"/>
              <a:t>）</a:t>
            </a:r>
            <a:endParaRPr lang="zh-CN" altLang="en-US" sz="6000" dirty="0"/>
          </a:p>
        </p:txBody>
      </p:sp>
      <p:sp>
        <p:nvSpPr>
          <p:cNvPr id="4" name="Title 1"/>
          <p:cNvSpPr txBox="1">
            <a:spLocks noGrp="1"/>
          </p:cNvSpPr>
          <p:nvPr>
            <p:ph type="body" idx="1"/>
          </p:nvPr>
        </p:nvSpPr>
        <p:spPr>
          <a:xfrm>
            <a:off x="1005204" y="2961852"/>
            <a:ext cx="14838046" cy="7478970"/>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fontAlgn="base">
              <a:lnSpc>
                <a:spcPct val="150000"/>
              </a:lnSpc>
            </a:pPr>
            <a:r>
              <a:rPr lang="zh-CN" altLang="en-US" sz="3600" b="0" dirty="0" smtClean="0">
                <a:solidFill>
                  <a:schemeClr val="bg1"/>
                </a:solidFill>
              </a:rPr>
              <a:t>在</a:t>
            </a:r>
            <a:r>
              <a:rPr lang="zh-CN" altLang="en-US" sz="3600" b="0" dirty="0">
                <a:solidFill>
                  <a:schemeClr val="bg1"/>
                </a:solidFill>
              </a:rPr>
              <a:t>黑客马拉松进行中的每一刻</a:t>
            </a:r>
            <a:r>
              <a:rPr lang="zh-CN" altLang="en-US" sz="3600" b="0" dirty="0"/>
              <a:t>，每个人</a:t>
            </a:r>
            <a:r>
              <a:rPr lang="zh-CN" altLang="en-US" sz="3600" dirty="0"/>
              <a:t>只对自己的兴趣负责</a:t>
            </a:r>
            <a:r>
              <a:rPr lang="zh-CN" altLang="en-US" sz="3600" b="0" dirty="0" smtClean="0"/>
              <a:t>。</a:t>
            </a:r>
            <a:endParaRPr lang="en-US" altLang="zh-CN" sz="3600" b="0" dirty="0" smtClean="0"/>
          </a:p>
          <a:p>
            <a:pPr fontAlgn="base">
              <a:lnSpc>
                <a:spcPct val="150000"/>
              </a:lnSpc>
            </a:pPr>
            <a:r>
              <a:rPr lang="zh-CN" altLang="en-US" sz="3600" b="0" dirty="0" smtClean="0"/>
              <a:t>黑客</a:t>
            </a:r>
            <a:r>
              <a:rPr lang="zh-CN" altLang="en-US" sz="3600" b="0" dirty="0"/>
              <a:t>马拉松是释放想象力的狂欢。实际上</a:t>
            </a:r>
            <a:r>
              <a:rPr lang="en-US" altLang="zh-CN" sz="3600" b="0" dirty="0"/>
              <a:t>Facebook</a:t>
            </a:r>
            <a:r>
              <a:rPr lang="zh-CN" altLang="en-US" sz="3600" b="0" dirty="0"/>
              <a:t>的很多重要产品都是在这样的狂欢中产生的。在特立独行的黑客文化中，这样的活动能让参与者获得藐视权威的力量，在颠覆性的代码里找到改变世界的灵感。在这里对于热爱技术的极客来说就像是身处一个游乐场</a:t>
            </a:r>
            <a:r>
              <a:rPr lang="zh-CN" altLang="en-US" sz="3600" b="0" dirty="0" smtClean="0"/>
              <a:t>。</a:t>
            </a:r>
            <a:endParaRPr lang="en-US" altLang="zh-CN" sz="3600" b="0" dirty="0" smtClean="0"/>
          </a:p>
          <a:p>
            <a:pPr fontAlgn="base">
              <a:lnSpc>
                <a:spcPct val="150000"/>
              </a:lnSpc>
            </a:pPr>
            <a:r>
              <a:rPr lang="en-US" altLang="zh-CN" sz="3600" b="0" dirty="0"/>
              <a:t> </a:t>
            </a:r>
            <a:r>
              <a:rPr lang="en-US" altLang="zh-CN" sz="3600" b="0" dirty="0" smtClean="0"/>
              <a:t>                                                                 ---</a:t>
            </a:r>
            <a:r>
              <a:rPr lang="zh-CN" altLang="en-US" sz="3600" b="0" dirty="0" smtClean="0"/>
              <a:t>王</a:t>
            </a:r>
            <a:r>
              <a:rPr lang="zh-CN" altLang="en-US" sz="3600" b="0" dirty="0"/>
              <a:t>淮</a:t>
            </a:r>
            <a:endParaRPr lang="en-US" altLang="zh-CN" sz="3600" b="0" dirty="0" smtClean="0"/>
          </a:p>
          <a:p>
            <a:pPr fontAlgn="base">
              <a:lnSpc>
                <a:spcPct val="150000"/>
              </a:lnSpc>
            </a:pPr>
            <a:r>
              <a:rPr lang="zh-CN" altLang="en-US" sz="3600" b="0" dirty="0" smtClean="0">
                <a:solidFill>
                  <a:schemeClr val="bg1"/>
                </a:solidFill>
              </a:rPr>
              <a:t>尽管</a:t>
            </a:r>
            <a:r>
              <a:rPr lang="zh-CN" altLang="en-US" sz="3600" b="0" dirty="0">
                <a:solidFill>
                  <a:schemeClr val="bg1"/>
                </a:solidFill>
              </a:rPr>
              <a:t>只以释放想象力为目的，但实际上，</a:t>
            </a:r>
            <a:r>
              <a:rPr lang="en-US" altLang="zh-CN" sz="3600" b="0" dirty="0">
                <a:solidFill>
                  <a:schemeClr val="bg1"/>
                </a:solidFill>
              </a:rPr>
              <a:t>Facebook</a:t>
            </a:r>
            <a:r>
              <a:rPr lang="zh-CN" altLang="en-US" sz="3600" b="0" dirty="0">
                <a:solidFill>
                  <a:schemeClr val="bg1"/>
                </a:solidFill>
              </a:rPr>
              <a:t>的很多重要产品，</a:t>
            </a:r>
            <a:r>
              <a:rPr lang="zh-CN" altLang="en-US" sz="3600" b="0" dirty="0" smtClean="0">
                <a:solidFill>
                  <a:schemeClr val="bg1"/>
                </a:solidFill>
              </a:rPr>
              <a:t>比如</a:t>
            </a:r>
            <a:r>
              <a:rPr lang="zh-CN" altLang="en-US" sz="3600" b="0" dirty="0"/>
              <a:t>时间线、聊天、视频、移动开发架构以及</a:t>
            </a:r>
            <a:r>
              <a:rPr lang="en-US" altLang="zh-CN" sz="3600" b="0" dirty="0" err="1"/>
              <a:t>HipHop</a:t>
            </a:r>
            <a:r>
              <a:rPr lang="en-US" altLang="zh-CN" sz="3600" b="0" dirty="0"/>
              <a:t> </a:t>
            </a:r>
            <a:r>
              <a:rPr lang="zh-CN" altLang="en-US" sz="3600" b="0" dirty="0"/>
              <a:t>编译器</a:t>
            </a:r>
            <a:r>
              <a:rPr lang="zh-CN" altLang="en-US" sz="3600" b="0" dirty="0" smtClean="0"/>
              <a:t>等</a:t>
            </a:r>
            <a:r>
              <a:rPr lang="zh-CN" altLang="en-US" sz="3600" b="0" dirty="0" smtClean="0">
                <a:solidFill>
                  <a:schemeClr val="bg1"/>
                </a:solidFill>
              </a:rPr>
              <a:t>都是</a:t>
            </a:r>
            <a:r>
              <a:rPr lang="zh-CN" altLang="en-US" sz="3600" b="0" dirty="0">
                <a:solidFill>
                  <a:schemeClr val="bg1"/>
                </a:solidFill>
              </a:rPr>
              <a:t>在这样的狂欢中产生的。</a:t>
            </a:r>
            <a:endParaRPr lang="zh-CN" altLang="en-US" sz="3600" b="0" dirty="0">
              <a:solidFill>
                <a:schemeClr val="bg1"/>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362673" y="473075"/>
            <a:ext cx="3528384" cy="3770960"/>
          </a:xfrm>
          <a:prstGeom prst="verticalScroll">
            <a:avLst/>
          </a:prstGeom>
        </p:spPr>
      </p:pic>
      <p:pic>
        <p:nvPicPr>
          <p:cNvPr id="5" name="图片 4"/>
          <p:cNvPicPr>
            <a:picLocks noChangeAspect="1"/>
          </p:cNvPicPr>
          <p:nvPr/>
        </p:nvPicPr>
        <p:blipFill>
          <a:blip r:embed="rId2"/>
          <a:stretch>
            <a:fillRect/>
          </a:stretch>
        </p:blipFill>
        <p:spPr>
          <a:xfrm>
            <a:off x="16376650" y="7110247"/>
            <a:ext cx="2207260" cy="33528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3016210"/>
          </a:xfrm>
        </p:spPr>
        <p:txBody>
          <a:bodyPr/>
          <a:lstStyle/>
          <a:p>
            <a:r>
              <a:rPr kumimoji="1" lang="en-US" altLang="zh-CN" dirty="0" err="1"/>
              <a:t>FaceBook</a:t>
            </a:r>
            <a:r>
              <a:rPr kumimoji="1" lang="zh-CN" altLang="en-US" dirty="0"/>
              <a:t>的最佳实践</a:t>
            </a:r>
            <a:br>
              <a:rPr kumimoji="1" lang="en-US" altLang="zh-CN" dirty="0"/>
            </a:br>
            <a:r>
              <a:rPr kumimoji="1" lang="zh-CN" altLang="en-US" dirty="0"/>
              <a:t>管理实践部分</a:t>
            </a:r>
            <a:endParaRPr kumimoji="1"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zh-CN" altLang="en-US" sz="6000" dirty="0"/>
              <a:t>概述</a:t>
            </a:r>
            <a:endParaRPr lang="zh-CN" altLang="en-US" sz="6000" dirty="0"/>
          </a:p>
        </p:txBody>
      </p:sp>
      <p:sp>
        <p:nvSpPr>
          <p:cNvPr id="3" name="文本占位符 2"/>
          <p:cNvSpPr>
            <a:spLocks noGrp="1"/>
          </p:cNvSpPr>
          <p:nvPr>
            <p:ph type="body" idx="1"/>
          </p:nvPr>
        </p:nvSpPr>
        <p:spPr>
          <a:xfrm>
            <a:off x="2127250" y="2736284"/>
            <a:ext cx="16687800" cy="4958665"/>
          </a:xfrm>
        </p:spPr>
        <p:txBody>
          <a:bodyPr/>
          <a:lstStyle/>
          <a:p>
            <a:pPr algn="l">
              <a:lnSpc>
                <a:spcPct val="150000"/>
              </a:lnSpc>
            </a:pPr>
            <a:r>
              <a:rPr lang="en-US" altLang="zh-CN" sz="4400" b="1" dirty="0"/>
              <a:t>Facebook</a:t>
            </a:r>
            <a:r>
              <a:rPr lang="zh-CN" altLang="en-US" sz="4400" b="1" dirty="0"/>
              <a:t>并没有明确提及敏捷、精益、看板、</a:t>
            </a:r>
            <a:r>
              <a:rPr lang="en-US" altLang="zh-CN" sz="4400" b="1" dirty="0"/>
              <a:t> </a:t>
            </a:r>
            <a:r>
              <a:rPr lang="en-US" altLang="zh-CN" sz="4400" b="1" dirty="0" err="1"/>
              <a:t>Devops</a:t>
            </a:r>
            <a:r>
              <a:rPr lang="zh-CN" altLang="en-US" sz="4400" b="1" dirty="0"/>
              <a:t>等这些方法论，或者没有严格地去使用</a:t>
            </a:r>
            <a:r>
              <a:rPr lang="en-US" altLang="zh-CN" sz="4400" b="1" dirty="0" err="1"/>
              <a:t>Scurm</a:t>
            </a:r>
            <a:r>
              <a:rPr lang="zh-CN" altLang="en-US" sz="4400" b="1" dirty="0"/>
              <a:t>框架，但但在开发流程中却实实在在的应用了这些方法论的精髓</a:t>
            </a:r>
            <a:r>
              <a:rPr lang="zh-CN" altLang="en-US" sz="4400" b="1" dirty="0">
                <a:solidFill>
                  <a:srgbClr val="FFC000"/>
                </a:solidFill>
              </a:rPr>
              <a:t>（如很早引入了</a:t>
            </a:r>
            <a:r>
              <a:rPr lang="en-US" altLang="zh-CN" sz="4400" b="1" dirty="0">
                <a:solidFill>
                  <a:srgbClr val="FFC000"/>
                </a:solidFill>
              </a:rPr>
              <a:t>A/B</a:t>
            </a:r>
            <a:r>
              <a:rPr lang="zh-CN" altLang="en-US" sz="4400" b="1" dirty="0">
                <a:solidFill>
                  <a:srgbClr val="FFC000"/>
                </a:solidFill>
              </a:rPr>
              <a:t>测试，灰度发布、每周定时全量代码部署等实践），</a:t>
            </a:r>
            <a:r>
              <a:rPr lang="zh-CN" altLang="en-US" sz="4400" b="1" dirty="0"/>
              <a:t>并且更注重研发效能。</a:t>
            </a:r>
            <a:endParaRPr lang="en-US" altLang="zh-CN" sz="4400"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830997"/>
          </a:xfrm>
        </p:spPr>
        <p:txBody>
          <a:bodyPr/>
          <a:lstStyle/>
          <a:p>
            <a:r>
              <a:rPr lang="zh-CN" altLang="en-US" sz="5400" dirty="0"/>
              <a:t>开发人员全栈</a:t>
            </a:r>
            <a:endParaRPr lang="zh-CN" altLang="en-US" sz="54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65250" y="2987675"/>
            <a:ext cx="11894640" cy="8077200"/>
          </a:xfrm>
          <a:prstGeom prst="rect">
            <a:avLst/>
          </a:prstGeom>
        </p:spPr>
      </p:pic>
      <p:sp>
        <p:nvSpPr>
          <p:cNvPr id="5" name="Text Placeholder 2"/>
          <p:cNvSpPr txBox="1"/>
          <p:nvPr/>
        </p:nvSpPr>
        <p:spPr>
          <a:xfrm>
            <a:off x="1005205" y="1852484"/>
            <a:ext cx="19881850" cy="923330"/>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4000" b="1" kern="0" dirty="0">
                <a:solidFill>
                  <a:srgbClr val="FFC000"/>
                </a:solidFill>
                <a:latin typeface="微软雅黑" panose="020B0503020204020204" pitchFamily="34" charset="-122"/>
                <a:ea typeface="微软雅黑" panose="020B0503020204020204" pitchFamily="34" charset="-122"/>
              </a:rPr>
              <a:t>云技术尤其是</a:t>
            </a:r>
            <a:r>
              <a:rPr lang="en-US" altLang="zh-CN" sz="4000" b="1" kern="0" dirty="0" err="1">
                <a:solidFill>
                  <a:srgbClr val="FFC000"/>
                </a:solidFill>
                <a:latin typeface="微软雅黑" panose="020B0503020204020204" pitchFamily="34" charset="-122"/>
                <a:ea typeface="微软雅黑" panose="020B0503020204020204" pitchFamily="34" charset="-122"/>
              </a:rPr>
              <a:t>Docker</a:t>
            </a:r>
            <a:r>
              <a:rPr lang="zh-CN" altLang="en-US" sz="4000" b="1" kern="0" dirty="0">
                <a:solidFill>
                  <a:srgbClr val="FFC000"/>
                </a:solidFill>
                <a:latin typeface="微软雅黑" panose="020B0503020204020204" pitchFamily="34" charset="-122"/>
                <a:ea typeface="微软雅黑" panose="020B0503020204020204" pitchFamily="34" charset="-122"/>
              </a:rPr>
              <a:t>和</a:t>
            </a:r>
            <a:r>
              <a:rPr lang="en-US" altLang="zh-CN" sz="4000" b="1" kern="0" dirty="0" err="1">
                <a:solidFill>
                  <a:srgbClr val="FFC000"/>
                </a:solidFill>
                <a:latin typeface="微软雅黑" panose="020B0503020204020204" pitchFamily="34" charset="-122"/>
                <a:ea typeface="微软雅黑" panose="020B0503020204020204" pitchFamily="34" charset="-122"/>
              </a:rPr>
              <a:t>Kubernetes</a:t>
            </a:r>
            <a:r>
              <a:rPr lang="zh-CN" altLang="en-US" sz="4000" b="1" kern="0" dirty="0">
                <a:solidFill>
                  <a:srgbClr val="FFC000"/>
                </a:solidFill>
                <a:latin typeface="微软雅黑" panose="020B0503020204020204" pitchFamily="34" charset="-122"/>
                <a:ea typeface="微软雅黑" panose="020B0503020204020204" pitchFamily="34" charset="-122"/>
              </a:rPr>
              <a:t>的流行，使得越来越多的底层运维工作被自动化。</a:t>
            </a:r>
            <a:endParaRPr lang="zh-CN" altLang="en-US" sz="4000" b="1" kern="0"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6" name="Text Placeholder 2"/>
          <p:cNvSpPr txBox="1"/>
          <p:nvPr/>
        </p:nvSpPr>
        <p:spPr>
          <a:xfrm>
            <a:off x="13633450" y="5502275"/>
            <a:ext cx="7010400" cy="387798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altLang="zh-CN" sz="2800" kern="0" dirty="0">
                <a:solidFill>
                  <a:srgbClr val="FFC000"/>
                </a:solidFill>
              </a:rPr>
              <a:t>Tips</a:t>
            </a:r>
            <a:r>
              <a:rPr lang="zh-CN" altLang="en-US" sz="2800" kern="0" dirty="0">
                <a:solidFill>
                  <a:srgbClr val="FFC000"/>
                </a:solidFill>
              </a:rPr>
              <a:t>：如何落地</a:t>
            </a:r>
            <a:r>
              <a:rPr lang="en-US" altLang="zh-CN" sz="2800" kern="0" dirty="0" err="1">
                <a:solidFill>
                  <a:srgbClr val="FFC000"/>
                </a:solidFill>
              </a:rPr>
              <a:t>DevOps</a:t>
            </a:r>
            <a:r>
              <a:rPr lang="zh-CN" altLang="en-US" sz="2800" kern="0" dirty="0">
                <a:solidFill>
                  <a:srgbClr val="FFC000"/>
                </a:solidFill>
              </a:rPr>
              <a:t>？</a:t>
            </a:r>
            <a:endParaRPr lang="en-US" altLang="zh-CN" sz="2800" kern="0" dirty="0">
              <a:solidFill>
                <a:srgbClr val="FFC000"/>
              </a:solidFill>
            </a:endParaRPr>
          </a:p>
          <a:p>
            <a:pPr>
              <a:lnSpc>
                <a:spcPct val="150000"/>
              </a:lnSpc>
            </a:pPr>
            <a:r>
              <a:rPr lang="zh-CN" altLang="en-US" sz="2800" kern="0" dirty="0">
                <a:solidFill>
                  <a:srgbClr val="FFC000"/>
                </a:solidFill>
              </a:rPr>
              <a:t>从人出发，然后是流程，最后才是工具。</a:t>
            </a:r>
            <a:endParaRPr lang="en-US" altLang="zh-CN" sz="2800" kern="0" dirty="0">
              <a:solidFill>
                <a:srgbClr val="FFC000"/>
              </a:solidFill>
            </a:endParaRPr>
          </a:p>
          <a:p>
            <a:pPr>
              <a:lnSpc>
                <a:spcPct val="150000"/>
              </a:lnSpc>
            </a:pPr>
            <a:r>
              <a:rPr lang="en-US" altLang="zh-CN" sz="2800" kern="0" dirty="0">
                <a:solidFill>
                  <a:srgbClr val="FFC000"/>
                </a:solidFill>
              </a:rPr>
              <a:t>1</a:t>
            </a:r>
            <a:r>
              <a:rPr lang="zh-CN" altLang="en-US" sz="2800" kern="0" dirty="0">
                <a:solidFill>
                  <a:srgbClr val="FFC000"/>
                </a:solidFill>
              </a:rPr>
              <a:t>、对团队目标达成共识，并重新定义职责；</a:t>
            </a:r>
            <a:endParaRPr lang="en-US" altLang="zh-CN" sz="2800" kern="0" dirty="0">
              <a:solidFill>
                <a:srgbClr val="FFC000"/>
              </a:solidFill>
            </a:endParaRPr>
          </a:p>
          <a:p>
            <a:pPr>
              <a:lnSpc>
                <a:spcPct val="150000"/>
              </a:lnSpc>
            </a:pPr>
            <a:r>
              <a:rPr lang="en-US" altLang="zh-CN" sz="2800" kern="0" dirty="0">
                <a:solidFill>
                  <a:srgbClr val="FFC000"/>
                </a:solidFill>
              </a:rPr>
              <a:t>2</a:t>
            </a:r>
            <a:r>
              <a:rPr lang="zh-CN" altLang="en-US" sz="2800" kern="0" dirty="0">
                <a:solidFill>
                  <a:srgbClr val="FFC000"/>
                </a:solidFill>
              </a:rPr>
              <a:t>、设计</a:t>
            </a:r>
            <a:r>
              <a:rPr lang="en-US" altLang="zh-CN" sz="2800" kern="0" dirty="0">
                <a:solidFill>
                  <a:srgbClr val="FFC000"/>
                </a:solidFill>
              </a:rPr>
              <a:t>CI,CD</a:t>
            </a:r>
            <a:r>
              <a:rPr lang="zh-CN" altLang="en-US" sz="2800" kern="0" dirty="0">
                <a:solidFill>
                  <a:srgbClr val="FFC000"/>
                </a:solidFill>
              </a:rPr>
              <a:t>快速反馈，以及团队沟通等流程。</a:t>
            </a:r>
            <a:endParaRPr lang="en-US" altLang="zh-CN" sz="2800" kern="0" dirty="0">
              <a:solidFill>
                <a:srgbClr val="FFC000"/>
              </a:solidFill>
            </a:endParaRPr>
          </a:p>
          <a:p>
            <a:pPr>
              <a:lnSpc>
                <a:spcPct val="150000"/>
              </a:lnSpc>
            </a:pPr>
            <a:r>
              <a:rPr lang="en-US" altLang="zh-CN" sz="2800" kern="0" dirty="0">
                <a:solidFill>
                  <a:srgbClr val="FFC000"/>
                </a:solidFill>
              </a:rPr>
              <a:t>3</a:t>
            </a:r>
            <a:r>
              <a:rPr lang="zh-CN" altLang="en-US" sz="2800" kern="0" dirty="0">
                <a:solidFill>
                  <a:srgbClr val="FFC000"/>
                </a:solidFill>
              </a:rPr>
              <a:t>、引入工具，实现自动化</a:t>
            </a:r>
            <a:endParaRPr lang="en-US" altLang="zh-CN" sz="2800" kern="0" dirty="0">
              <a:solidFill>
                <a:schemeClr val="accent6">
                  <a:lumMod val="75000"/>
                </a:schemeClr>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开发团队</a:t>
            </a:r>
            <a:r>
              <a:rPr lang="en-US" altLang="zh-CN" sz="6000" dirty="0"/>
              <a:t>-</a:t>
            </a:r>
            <a:r>
              <a:rPr lang="zh-CN" altLang="en-US" sz="6000" dirty="0"/>
              <a:t>三人小组</a:t>
            </a:r>
            <a:endParaRPr lang="zh-CN" altLang="en-US" sz="6000" dirty="0"/>
          </a:p>
        </p:txBody>
      </p:sp>
      <p:sp>
        <p:nvSpPr>
          <p:cNvPr id="4" name="矩形 3"/>
          <p:cNvSpPr/>
          <p:nvPr/>
        </p:nvSpPr>
        <p:spPr>
          <a:xfrm>
            <a:off x="1136650" y="2630277"/>
            <a:ext cx="18135600" cy="2062103"/>
          </a:xfrm>
          <a:prstGeom prst="rect">
            <a:avLst/>
          </a:prstGeom>
        </p:spPr>
        <p:txBody>
          <a:bodyPr wrap="square">
            <a:spAutoFit/>
          </a:bodyPr>
          <a:lstStyle/>
          <a:p>
            <a:r>
              <a:rPr lang="en-US" altLang="zh-CN" sz="3200" dirty="0">
                <a:solidFill>
                  <a:srgbClr val="FFC000"/>
                </a:solidFill>
                <a:latin typeface="微软雅黑" panose="020B0503020204020204" pitchFamily="34" charset="-122"/>
                <a:ea typeface="微软雅黑" panose="020B0503020204020204" pitchFamily="34" charset="-122"/>
              </a:rPr>
              <a:t>Facebook</a:t>
            </a:r>
            <a:r>
              <a:rPr lang="zh-CN" altLang="en-US" sz="3200" dirty="0">
                <a:solidFill>
                  <a:srgbClr val="FFC000"/>
                </a:solidFill>
                <a:latin typeface="微软雅黑" panose="020B0503020204020204" pitchFamily="34" charset="-122"/>
                <a:ea typeface="微软雅黑" panose="020B0503020204020204" pitchFamily="34" charset="-122"/>
              </a:rPr>
              <a:t>的一个最小</a:t>
            </a:r>
            <a:r>
              <a:rPr lang="en-US" altLang="zh-CN" sz="3200" dirty="0">
                <a:solidFill>
                  <a:srgbClr val="FFC000"/>
                </a:solidFill>
                <a:latin typeface="微软雅黑" panose="020B0503020204020204" pitchFamily="34" charset="-122"/>
                <a:ea typeface="微软雅黑" panose="020B0503020204020204" pitchFamily="34" charset="-122"/>
              </a:rPr>
              <a:t>TEAM</a:t>
            </a:r>
            <a:r>
              <a:rPr lang="zh-CN" altLang="en-US" sz="3200" dirty="0">
                <a:solidFill>
                  <a:srgbClr val="FFC000"/>
                </a:solidFill>
                <a:latin typeface="微软雅黑" panose="020B0503020204020204" pitchFamily="34" charset="-122"/>
                <a:ea typeface="微软雅黑" panose="020B0503020204020204" pitchFamily="34" charset="-122"/>
              </a:rPr>
              <a:t>单元叫做三人组，是设计师、产品经理和工程师，三个人就可以完成一个基本的功能。着三个人之间不是一个流水线上的各自独立的环节，而是混在一块商讨说我要不要试这个功能，如果要试的话如何最快拿到结果。如何能先上线，拿到反馈，确定要不要做下一步，大家互相交织。</a:t>
            </a:r>
            <a:endParaRPr lang="zh-CN" altLang="en-US" sz="3200" dirty="0">
              <a:solidFill>
                <a:srgbClr val="FFC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36650" y="4892675"/>
            <a:ext cx="11043033" cy="6172200"/>
          </a:xfrm>
          <a:prstGeom prst="rect">
            <a:avLst/>
          </a:prstGeom>
        </p:spPr>
      </p:pic>
      <p:sp>
        <p:nvSpPr>
          <p:cNvPr id="6" name="Text Placeholder 2"/>
          <p:cNvSpPr txBox="1"/>
          <p:nvPr/>
        </p:nvSpPr>
        <p:spPr>
          <a:xfrm>
            <a:off x="12719050" y="5426075"/>
            <a:ext cx="7010400" cy="387798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solidFill>
                  <a:srgbClr val="FFC000"/>
                </a:solidFill>
              </a:rPr>
              <a:t>以效率为中心，会带来什么？</a:t>
            </a:r>
            <a:endParaRPr lang="en-US" altLang="zh-CN" sz="2800" kern="0" dirty="0">
              <a:solidFill>
                <a:srgbClr val="FFC000"/>
              </a:solidFill>
            </a:endParaRPr>
          </a:p>
          <a:p>
            <a:pPr>
              <a:lnSpc>
                <a:spcPct val="150000"/>
              </a:lnSpc>
            </a:pPr>
            <a:r>
              <a:rPr lang="en-US" altLang="zh-CN" sz="2800" kern="0" dirty="0">
                <a:solidFill>
                  <a:srgbClr val="FFC000"/>
                </a:solidFill>
              </a:rPr>
              <a:t>1</a:t>
            </a:r>
            <a:r>
              <a:rPr lang="zh-CN" altLang="en-US" sz="2800" kern="0" dirty="0">
                <a:solidFill>
                  <a:srgbClr val="FFC000"/>
                </a:solidFill>
              </a:rPr>
              <a:t>、团队变化；</a:t>
            </a:r>
            <a:endParaRPr lang="en-US" altLang="zh-CN" sz="2800" kern="0" dirty="0">
              <a:solidFill>
                <a:srgbClr val="FFC000"/>
              </a:solidFill>
            </a:endParaRPr>
          </a:p>
          <a:p>
            <a:pPr>
              <a:lnSpc>
                <a:spcPct val="150000"/>
              </a:lnSpc>
            </a:pPr>
            <a:r>
              <a:rPr lang="en-US" altLang="zh-CN" sz="2800" kern="0" dirty="0">
                <a:solidFill>
                  <a:schemeClr val="accent6">
                    <a:lumMod val="75000"/>
                  </a:schemeClr>
                </a:solidFill>
              </a:rPr>
              <a:t>2</a:t>
            </a:r>
            <a:r>
              <a:rPr lang="zh-CN" altLang="en-US" sz="2800" kern="0" dirty="0">
                <a:solidFill>
                  <a:schemeClr val="accent6">
                    <a:lumMod val="75000"/>
                  </a:schemeClr>
                </a:solidFill>
              </a:rPr>
              <a:t>、数据变化；</a:t>
            </a:r>
            <a:r>
              <a:rPr lang="zh-CN" altLang="en-US" sz="2800" dirty="0"/>
              <a:t>团队的共同语言是什么？目标</a:t>
            </a:r>
            <a:endParaRPr lang="en-US" altLang="zh-CN" sz="2800" kern="0" dirty="0">
              <a:solidFill>
                <a:schemeClr val="accent6">
                  <a:lumMod val="75000"/>
                </a:schemeClr>
              </a:solidFill>
            </a:endParaRPr>
          </a:p>
          <a:p>
            <a:pPr>
              <a:lnSpc>
                <a:spcPct val="150000"/>
              </a:lnSpc>
            </a:pPr>
            <a:r>
              <a:rPr lang="en-US" altLang="zh-CN" sz="2800" kern="0" dirty="0">
                <a:solidFill>
                  <a:schemeClr val="accent6">
                    <a:lumMod val="75000"/>
                  </a:schemeClr>
                </a:solidFill>
              </a:rPr>
              <a:t>3</a:t>
            </a:r>
            <a:r>
              <a:rPr lang="zh-CN" altLang="en-US" sz="2800" kern="0" dirty="0">
                <a:solidFill>
                  <a:schemeClr val="accent6">
                    <a:lumMod val="75000"/>
                  </a:schemeClr>
                </a:solidFill>
              </a:rPr>
              <a:t>、职责变化；</a:t>
            </a:r>
            <a:r>
              <a:rPr lang="zh-CN" altLang="en-US" sz="2800" dirty="0"/>
              <a:t>对结果负责很重要的一点，或者说做出成功产品的团队核心是什么？叫做</a:t>
            </a:r>
            <a:r>
              <a:rPr lang="en-US" altLang="zh-CN" sz="2800" dirty="0"/>
              <a:t>DOGFOODING</a:t>
            </a:r>
            <a:endParaRPr lang="en-US" altLang="zh-CN" sz="2800" kern="0" dirty="0">
              <a:solidFill>
                <a:schemeClr val="accent6">
                  <a:lumMod val="75000"/>
                </a:scheme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3016210"/>
          </a:xfrm>
        </p:spPr>
        <p:txBody>
          <a:bodyPr/>
          <a:lstStyle/>
          <a:p>
            <a:r>
              <a:rPr kumimoji="1" lang="en-US" altLang="zh-CN" dirty="0" err="1"/>
              <a:t>FaceBook</a:t>
            </a:r>
            <a:r>
              <a:rPr kumimoji="1" lang="zh-CN" altLang="en-US" dirty="0"/>
              <a:t>的最佳实践</a:t>
            </a:r>
            <a:br>
              <a:rPr kumimoji="1" lang="en-US" altLang="zh-CN" dirty="0"/>
            </a:br>
            <a:r>
              <a:rPr kumimoji="1" lang="zh-CN" altLang="en-US" dirty="0"/>
              <a:t>工程实践部分</a:t>
            </a:r>
            <a:endParaRPr kumimoji="1"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250" y="625475"/>
            <a:ext cx="18093690" cy="923330"/>
          </a:xfrm>
        </p:spPr>
        <p:txBody>
          <a:bodyPr wrap="square" lIns="0" tIns="0" rIns="0" bIns="0">
            <a:spAutoFit/>
          </a:bodyPr>
          <a:lstStyle/>
          <a:p>
            <a:r>
              <a:rPr lang="en-US" altLang="zh-CN" sz="6000" dirty="0"/>
              <a:t>Facebook</a:t>
            </a:r>
            <a:r>
              <a:rPr lang="zh-CN" altLang="en-US" sz="6000" dirty="0"/>
              <a:t>的</a:t>
            </a:r>
            <a:r>
              <a:rPr lang="en-US" altLang="zh-CN" sz="6000" dirty="0"/>
              <a:t>5</a:t>
            </a:r>
            <a:r>
              <a:rPr lang="zh-CN" altLang="en-US" sz="6000" dirty="0"/>
              <a:t>个持续</a:t>
            </a:r>
            <a:endParaRPr lang="zh-CN" altLang="en-US" sz="60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22650" y="2176780"/>
            <a:ext cx="11952318" cy="72390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持续开发原则</a:t>
            </a:r>
            <a:endParaRPr lang="zh-CN" altLang="en-US" sz="6000" dirty="0"/>
          </a:p>
        </p:txBody>
      </p:sp>
      <p:sp>
        <p:nvSpPr>
          <p:cNvPr id="4" name="文本占位符 3"/>
          <p:cNvSpPr>
            <a:spLocks noGrp="1"/>
          </p:cNvSpPr>
          <p:nvPr>
            <p:ph type="body" idx="1"/>
          </p:nvPr>
        </p:nvSpPr>
        <p:spPr>
          <a:xfrm>
            <a:off x="1005205" y="2709526"/>
            <a:ext cx="18093691" cy="553998"/>
          </a:xfrm>
        </p:spPr>
        <p:txBody>
          <a:bodyPr/>
          <a:lstStyle/>
          <a:p>
            <a:pPr algn="ctr"/>
            <a:r>
              <a:rPr lang="zh-CN" altLang="en-US" sz="3600" dirty="0"/>
              <a:t>本地开发流水线</a:t>
            </a:r>
            <a:endParaRPr lang="zh-CN" altLang="en-US" sz="3600" dirty="0"/>
          </a:p>
        </p:txBody>
      </p:sp>
      <p:cxnSp>
        <p:nvCxnSpPr>
          <p:cNvPr id="5" name="直接连接符 4"/>
          <p:cNvCxnSpPr/>
          <p:nvPr/>
        </p:nvCxnSpPr>
        <p:spPr>
          <a:xfrm flipV="1">
            <a:off x="4641850" y="3982087"/>
            <a:ext cx="11811000" cy="7624"/>
          </a:xfrm>
          <a:prstGeom prst="line">
            <a:avLst/>
          </a:prstGeom>
          <a:ln w="19050">
            <a:solidFill>
              <a:srgbClr val="44B9C6"/>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678632" y="3757297"/>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编码</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矩形 6"/>
          <p:cNvSpPr/>
          <p:nvPr/>
        </p:nvSpPr>
        <p:spPr>
          <a:xfrm>
            <a:off x="6860488" y="3757297"/>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调试调测</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9042344" y="3749676"/>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静态检查</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p:cNvSpPr/>
          <p:nvPr/>
        </p:nvSpPr>
        <p:spPr>
          <a:xfrm>
            <a:off x="11393905" y="3749675"/>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自动化测试</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13575761" y="3764918"/>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代码审查</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Text Placeholder 2"/>
          <p:cNvSpPr txBox="1"/>
          <p:nvPr/>
        </p:nvSpPr>
        <p:spPr>
          <a:xfrm>
            <a:off x="7292587" y="677899"/>
            <a:ext cx="8076717" cy="147732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原则一、规划化、自动化核心步骤。</a:t>
            </a:r>
            <a:endParaRPr lang="en-US" altLang="zh-CN" sz="3200" kern="0" dirty="0"/>
          </a:p>
          <a:p>
            <a:pPr>
              <a:lnSpc>
                <a:spcPct val="150000"/>
              </a:lnSpc>
            </a:pPr>
            <a:r>
              <a:rPr lang="zh-CN" altLang="en-US" sz="3200" kern="0" dirty="0"/>
              <a:t>原则二、提供快速反馈，促进增量开发</a:t>
            </a:r>
            <a:endParaRPr lang="en-US" altLang="zh-CN" sz="3200" kern="0" dirty="0"/>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870450" y="4641223"/>
            <a:ext cx="9793065" cy="560163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的分支管理和发布策略</a:t>
            </a:r>
            <a:endParaRPr lang="zh-CN" altLang="en-US" sz="6000" dirty="0"/>
          </a:p>
        </p:txBody>
      </p:sp>
      <p:sp>
        <p:nvSpPr>
          <p:cNvPr id="13" name="Text Placeholder 2"/>
          <p:cNvSpPr txBox="1"/>
          <p:nvPr/>
        </p:nvSpPr>
        <p:spPr>
          <a:xfrm>
            <a:off x="1479548" y="3453375"/>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t>长期存在的开发分支，一般被叫作</a:t>
            </a:r>
            <a:r>
              <a:rPr lang="en-US" altLang="zh-CN" sz="2800" kern="0" dirty="0"/>
              <a:t>Trunk</a:t>
            </a:r>
            <a:r>
              <a:rPr lang="zh-CN" altLang="en-US" sz="2800" kern="0" dirty="0"/>
              <a:t>或者</a:t>
            </a:r>
            <a:r>
              <a:rPr lang="en-US" altLang="zh-CN" sz="2800" kern="0" dirty="0"/>
              <a:t>Master</a:t>
            </a:r>
            <a:r>
              <a:rPr lang="zh-CN" altLang="en-US" sz="2800" kern="0" dirty="0"/>
              <a:t>。</a:t>
            </a:r>
            <a:endParaRPr lang="en-US" altLang="zh-CN" sz="2800" kern="0" dirty="0"/>
          </a:p>
        </p:txBody>
      </p:sp>
      <p:sp>
        <p:nvSpPr>
          <p:cNvPr id="16" name="Text Placeholder 2"/>
          <p:cNvSpPr txBox="1"/>
          <p:nvPr/>
        </p:nvSpPr>
        <p:spPr>
          <a:xfrm>
            <a:off x="1479548" y="2302835"/>
            <a:ext cx="17750789" cy="86177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kern="0" dirty="0">
                <a:solidFill>
                  <a:srgbClr val="FFC000"/>
                </a:solidFill>
              </a:rPr>
              <a:t>Facebook </a:t>
            </a:r>
            <a:r>
              <a:rPr lang="zh-CN" altLang="en-US" sz="2800" kern="0" dirty="0">
                <a:solidFill>
                  <a:srgbClr val="FFC000"/>
                </a:solidFill>
              </a:rPr>
              <a:t>的分支管理策略，是一种基于主干的开发方式，也叫作</a:t>
            </a:r>
            <a:r>
              <a:rPr lang="en-US" altLang="zh-CN" sz="2800" kern="0" dirty="0">
                <a:solidFill>
                  <a:srgbClr val="FFC000"/>
                </a:solidFill>
              </a:rPr>
              <a:t>Trunk-based,</a:t>
            </a:r>
            <a:r>
              <a:rPr lang="zh-CN" altLang="en-US" sz="2800" kern="0" dirty="0">
                <a:solidFill>
                  <a:srgbClr val="FFC000"/>
                </a:solidFill>
              </a:rPr>
              <a:t>用于开发的长期分支只有一个，而用于发布的分支可以有多个。</a:t>
            </a:r>
            <a:endParaRPr lang="zh-CN" altLang="en-US" sz="2800" kern="0" dirty="0">
              <a:solidFill>
                <a:srgbClr val="FFC000"/>
              </a:solidFill>
            </a:endParaRPr>
          </a:p>
        </p:txBody>
      </p:sp>
      <p:sp>
        <p:nvSpPr>
          <p:cNvPr id="7" name="Text Placeholder 2"/>
          <p:cNvSpPr txBox="1"/>
          <p:nvPr/>
        </p:nvSpPr>
        <p:spPr>
          <a:xfrm>
            <a:off x="1457383" y="4118833"/>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altLang="zh-CN" sz="2800" kern="0" dirty="0"/>
              <a:t>Facebook</a:t>
            </a:r>
            <a:r>
              <a:rPr lang="zh-CN" altLang="en-US" sz="2800" kern="0" dirty="0"/>
              <a:t>在主代码仓中，基本上禁止存在短期的功能分支</a:t>
            </a:r>
            <a:r>
              <a:rPr lang="en-US" altLang="zh-CN" sz="2800" kern="0" dirty="0"/>
              <a:t>,Feature Branch</a:t>
            </a:r>
            <a:r>
              <a:rPr lang="zh-CN" altLang="en-US" sz="2800" kern="0" dirty="0"/>
              <a:t>。</a:t>
            </a:r>
            <a:endParaRPr lang="en-US" altLang="zh-CN" sz="2800" kern="0" dirty="0"/>
          </a:p>
        </p:txBody>
      </p:sp>
      <p:sp>
        <p:nvSpPr>
          <p:cNvPr id="8" name="Text Placeholder 2"/>
          <p:cNvSpPr txBox="1"/>
          <p:nvPr/>
        </p:nvSpPr>
        <p:spPr>
          <a:xfrm>
            <a:off x="1457382" y="4707306"/>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t>代码合并回</a:t>
            </a:r>
            <a:r>
              <a:rPr lang="en-US" altLang="zh-CN" sz="2800" kern="0" dirty="0"/>
              <a:t>Master</a:t>
            </a:r>
            <a:r>
              <a:rPr lang="zh-CN" altLang="en-US" sz="2800" kern="0" dirty="0"/>
              <a:t>的时候，有</a:t>
            </a:r>
            <a:r>
              <a:rPr lang="en-US" altLang="zh-CN" sz="2800" kern="0" dirty="0"/>
              <a:t>Rebase</a:t>
            </a:r>
            <a:r>
              <a:rPr lang="zh-CN" altLang="en-US" sz="2800" kern="0" dirty="0"/>
              <a:t>和</a:t>
            </a:r>
            <a:r>
              <a:rPr lang="en-US" altLang="zh-CN" sz="2800" kern="0" dirty="0"/>
              <a:t>Merge</a:t>
            </a:r>
            <a:r>
              <a:rPr lang="zh-CN" altLang="en-US" sz="2800" kern="0" dirty="0"/>
              <a:t>两种，</a:t>
            </a:r>
            <a:r>
              <a:rPr lang="en-US" altLang="zh-CN" sz="2800" kern="0" dirty="0"/>
              <a:t> Facebook</a:t>
            </a:r>
            <a:r>
              <a:rPr lang="zh-CN" altLang="en-US" sz="2800" kern="0" dirty="0"/>
              <a:t>选择的是</a:t>
            </a:r>
            <a:r>
              <a:rPr lang="en-US" altLang="zh-CN" sz="2800" kern="0" dirty="0"/>
              <a:t>Rebase</a:t>
            </a:r>
            <a:endParaRPr lang="en-US" altLang="zh-CN" sz="2800" kern="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32250" y="5578475"/>
            <a:ext cx="10058400" cy="5464223"/>
          </a:xfrm>
          <a:prstGeom prst="flowChartAlternateProcess">
            <a:avLst/>
          </a:prstGeom>
        </p:spPr>
      </p:pic>
      <p:sp>
        <p:nvSpPr>
          <p:cNvPr id="10" name="Text Placeholder 2"/>
          <p:cNvSpPr txBox="1"/>
          <p:nvPr/>
        </p:nvSpPr>
        <p:spPr>
          <a:xfrm>
            <a:off x="14624050" y="6954192"/>
            <a:ext cx="5142279" cy="2769989"/>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400" kern="0" dirty="0">
                <a:solidFill>
                  <a:srgbClr val="FFC000"/>
                </a:solidFill>
              </a:rPr>
              <a:t>分支方式：</a:t>
            </a:r>
            <a:endParaRPr lang="en-US" altLang="zh-CN" sz="2400" kern="0" dirty="0">
              <a:solidFill>
                <a:srgbClr val="FFC000"/>
              </a:solidFill>
            </a:endParaRPr>
          </a:p>
          <a:p>
            <a:pPr>
              <a:lnSpc>
                <a:spcPct val="150000"/>
              </a:lnSpc>
            </a:pPr>
            <a:r>
              <a:rPr lang="en-US" altLang="zh-CN" sz="2400" kern="0" dirty="0">
                <a:solidFill>
                  <a:srgbClr val="FFC000"/>
                </a:solidFill>
              </a:rPr>
              <a:t>1</a:t>
            </a:r>
            <a:r>
              <a:rPr lang="zh-CN" altLang="en-US" sz="2400" kern="0" dirty="0">
                <a:solidFill>
                  <a:srgbClr val="FFC000"/>
                </a:solidFill>
              </a:rPr>
              <a:t>、主干开发的分支管理策略；</a:t>
            </a:r>
            <a:endParaRPr lang="en-US" altLang="zh-CN" sz="2400" kern="0" dirty="0">
              <a:solidFill>
                <a:srgbClr val="FFC000"/>
              </a:solidFill>
            </a:endParaRPr>
          </a:p>
          <a:p>
            <a:pPr>
              <a:lnSpc>
                <a:spcPct val="150000"/>
              </a:lnSpc>
            </a:pPr>
            <a:r>
              <a:rPr lang="en-US" altLang="zh-CN" sz="2400" kern="0" dirty="0">
                <a:solidFill>
                  <a:schemeClr val="accent6">
                    <a:lumMod val="75000"/>
                  </a:schemeClr>
                </a:solidFill>
              </a:rPr>
              <a:t>2</a:t>
            </a:r>
            <a:r>
              <a:rPr lang="zh-CN" altLang="en-US" sz="2400" kern="0" dirty="0">
                <a:solidFill>
                  <a:schemeClr val="accent6">
                    <a:lumMod val="75000"/>
                  </a:schemeClr>
                </a:solidFill>
              </a:rPr>
              <a:t>、</a:t>
            </a:r>
            <a:r>
              <a:rPr lang="en-US" altLang="zh-CN" sz="2400" kern="0" dirty="0" err="1">
                <a:solidFill>
                  <a:schemeClr val="accent6">
                    <a:lumMod val="75000"/>
                  </a:schemeClr>
                </a:solidFill>
              </a:rPr>
              <a:t>Git</a:t>
            </a:r>
            <a:r>
              <a:rPr lang="en-US" altLang="zh-CN" sz="2400" kern="0" dirty="0">
                <a:solidFill>
                  <a:schemeClr val="accent6">
                    <a:lumMod val="75000"/>
                  </a:schemeClr>
                </a:solidFill>
              </a:rPr>
              <a:t>-Flow</a:t>
            </a:r>
            <a:r>
              <a:rPr lang="zh-CN" altLang="en-US" sz="2400" kern="0" dirty="0">
                <a:solidFill>
                  <a:schemeClr val="accent6">
                    <a:lumMod val="75000"/>
                  </a:schemeClr>
                </a:solidFill>
              </a:rPr>
              <a:t>工作流；</a:t>
            </a:r>
            <a:endParaRPr lang="en-US" altLang="zh-CN" sz="2400" kern="0" dirty="0">
              <a:solidFill>
                <a:schemeClr val="accent6">
                  <a:lumMod val="75000"/>
                </a:schemeClr>
              </a:solidFill>
            </a:endParaRPr>
          </a:p>
          <a:p>
            <a:pPr>
              <a:lnSpc>
                <a:spcPct val="150000"/>
              </a:lnSpc>
            </a:pPr>
            <a:r>
              <a:rPr lang="en-US" altLang="zh-CN" sz="2400" kern="0" dirty="0">
                <a:solidFill>
                  <a:schemeClr val="accent6">
                    <a:lumMod val="75000"/>
                  </a:schemeClr>
                </a:solidFill>
              </a:rPr>
              <a:t>3</a:t>
            </a:r>
            <a:r>
              <a:rPr lang="zh-CN" altLang="en-US" sz="2400" kern="0" dirty="0">
                <a:solidFill>
                  <a:schemeClr val="accent6">
                    <a:lumMod val="75000"/>
                  </a:schemeClr>
                </a:solidFill>
              </a:rPr>
              <a:t>、</a:t>
            </a:r>
            <a:r>
              <a:rPr lang="en-US" altLang="zh-CN" sz="2400" kern="0" dirty="0">
                <a:solidFill>
                  <a:schemeClr val="accent6">
                    <a:lumMod val="75000"/>
                  </a:schemeClr>
                </a:solidFill>
              </a:rPr>
              <a:t>Fork-merge</a:t>
            </a:r>
            <a:r>
              <a:rPr lang="zh-CN" altLang="en-US" sz="2400" kern="0" dirty="0">
                <a:solidFill>
                  <a:schemeClr val="accent6">
                    <a:lumMod val="75000"/>
                  </a:schemeClr>
                </a:solidFill>
              </a:rPr>
              <a:t>工作流；</a:t>
            </a:r>
            <a:endParaRPr lang="en-US" altLang="zh-CN" sz="2400" kern="0" dirty="0">
              <a:solidFill>
                <a:schemeClr val="accent6">
                  <a:lumMod val="75000"/>
                </a:schemeClr>
              </a:solidFill>
            </a:endParaRPr>
          </a:p>
          <a:p>
            <a:pPr>
              <a:lnSpc>
                <a:spcPct val="150000"/>
              </a:lnSpc>
            </a:pPr>
            <a:r>
              <a:rPr lang="en-US" altLang="zh-CN" sz="2400" kern="0" dirty="0">
                <a:solidFill>
                  <a:schemeClr val="accent6">
                    <a:lumMod val="75000"/>
                  </a:schemeClr>
                </a:solidFill>
              </a:rPr>
              <a:t>4</a:t>
            </a:r>
            <a:r>
              <a:rPr lang="zh-CN" altLang="en-US" sz="2400" kern="0" dirty="0">
                <a:solidFill>
                  <a:schemeClr val="accent6">
                    <a:lumMod val="75000"/>
                  </a:schemeClr>
                </a:solidFill>
              </a:rPr>
              <a:t>、灵活的功能分支组合成发布分支；</a:t>
            </a:r>
            <a:endParaRPr lang="zh-CN" altLang="en-US" sz="2400" kern="0" dirty="0">
              <a:solidFill>
                <a:schemeClr val="accent6">
                  <a:lumMod val="75000"/>
                </a:schemeClr>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Code Review</a:t>
            </a:r>
            <a:endParaRPr lang="zh-CN" altLang="en-US" sz="6000" dirty="0"/>
          </a:p>
        </p:txBody>
      </p:sp>
      <p:sp>
        <p:nvSpPr>
          <p:cNvPr id="3" name="文本占位符 2"/>
          <p:cNvSpPr>
            <a:spLocks noGrp="1"/>
          </p:cNvSpPr>
          <p:nvPr>
            <p:ph type="body" idx="1"/>
          </p:nvPr>
        </p:nvSpPr>
        <p:spPr>
          <a:xfrm>
            <a:off x="1005204" y="2911475"/>
            <a:ext cx="18093691" cy="1661993"/>
          </a:xfrm>
        </p:spPr>
        <p:txBody>
          <a:bodyPr/>
          <a:lstStyle/>
          <a:p>
            <a:r>
              <a:rPr lang="zh-CN" altLang="en-US" sz="3600" dirty="0"/>
              <a:t>按照审查方式，分为：</a:t>
            </a:r>
            <a:endParaRPr lang="en-US" altLang="zh-CN" sz="3600" dirty="0"/>
          </a:p>
          <a:p>
            <a:pPr marL="685800" indent="-685800">
              <a:buFont typeface="Wingdings" panose="05000000000000000000" pitchFamily="2" charset="2"/>
              <a:buChar char="ü"/>
            </a:pPr>
            <a:r>
              <a:rPr lang="zh-CN" altLang="en-US" sz="3600" dirty="0"/>
              <a:t>工具辅助的线下异步审查（</a:t>
            </a:r>
            <a:r>
              <a:rPr lang="en-US" altLang="zh-CN" sz="3600" dirty="0" err="1"/>
              <a:t>GitHub</a:t>
            </a:r>
            <a:r>
              <a:rPr lang="zh-CN" altLang="en-US" sz="3600" dirty="0"/>
              <a:t>、</a:t>
            </a:r>
            <a:r>
              <a:rPr lang="en-US" altLang="zh-CN" sz="3600" dirty="0" err="1"/>
              <a:t>Gitlab</a:t>
            </a:r>
            <a:r>
              <a:rPr lang="zh-CN" altLang="en-US" sz="3600" dirty="0"/>
              <a:t>，</a:t>
            </a:r>
            <a:r>
              <a:rPr lang="en-US" altLang="zh-CN" sz="3600" dirty="0" err="1"/>
              <a:t>Gerrit</a:t>
            </a:r>
            <a:r>
              <a:rPr lang="zh-CN" altLang="en-US" sz="3600" dirty="0"/>
              <a:t>，</a:t>
            </a:r>
            <a:r>
              <a:rPr lang="en-US" altLang="zh-CN" sz="3600" dirty="0" err="1">
                <a:solidFill>
                  <a:srgbClr val="FFC000"/>
                </a:solidFill>
              </a:rPr>
              <a:t>Phabricator</a:t>
            </a:r>
            <a:r>
              <a:rPr lang="zh-CN" altLang="en-US" sz="3600" dirty="0"/>
              <a:t>）</a:t>
            </a:r>
            <a:endParaRPr lang="en-US" altLang="zh-CN" sz="3600" dirty="0"/>
          </a:p>
          <a:p>
            <a:pPr marL="685800" indent="-685800">
              <a:buFont typeface="Wingdings" panose="05000000000000000000" pitchFamily="2" charset="2"/>
              <a:buChar char="ü"/>
            </a:pPr>
            <a:r>
              <a:rPr lang="zh-CN" altLang="en-US" sz="3600" dirty="0"/>
              <a:t>面对面审查两类 （高效，快，适合架构问题讨论。结对编程）</a:t>
            </a:r>
            <a:endParaRPr lang="zh-CN" altLang="en-US" sz="3600" dirty="0"/>
          </a:p>
        </p:txBody>
      </p:sp>
      <p:sp>
        <p:nvSpPr>
          <p:cNvPr id="4" name="矩形 3"/>
          <p:cNvSpPr/>
          <p:nvPr/>
        </p:nvSpPr>
        <p:spPr>
          <a:xfrm>
            <a:off x="998854" y="5285938"/>
            <a:ext cx="17739996" cy="5078313"/>
          </a:xfrm>
          <a:prstGeom prst="rect">
            <a:avLst/>
          </a:prstGeom>
        </p:spPr>
        <p:txBody>
          <a:bodyPr wrap="square">
            <a:spAutoFit/>
          </a:bodyPr>
          <a:lstStyle/>
          <a:p>
            <a:pPr>
              <a:lnSpc>
                <a:spcPct val="150000"/>
              </a:lnSpc>
            </a:pP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的</a:t>
            </a:r>
            <a:r>
              <a:rPr lang="en-US" altLang="zh-CN" sz="3600" dirty="0">
                <a:solidFill>
                  <a:schemeClr val="bg1"/>
                </a:solidFill>
                <a:latin typeface="微软雅黑" panose="020B0503020204020204" pitchFamily="34" charset="-122"/>
                <a:ea typeface="微软雅黑" panose="020B0503020204020204" pitchFamily="34" charset="-122"/>
              </a:rPr>
              <a:t>code review</a:t>
            </a:r>
            <a:r>
              <a:rPr lang="zh-CN" altLang="en-US" sz="3600" dirty="0">
                <a:solidFill>
                  <a:schemeClr val="bg1"/>
                </a:solidFill>
                <a:latin typeface="微软雅黑" panose="020B0503020204020204" pitchFamily="34" charset="-122"/>
                <a:ea typeface="微软雅黑" panose="020B0503020204020204" pitchFamily="34" charset="-122"/>
              </a:rPr>
              <a:t>做得非常好，里面还加了很多辅助工具，比如</a:t>
            </a:r>
            <a:r>
              <a:rPr lang="en-US" altLang="zh-CN" sz="3600" dirty="0">
                <a:solidFill>
                  <a:schemeClr val="bg1"/>
                </a:solidFill>
                <a:latin typeface="微软雅黑" panose="020B0503020204020204" pitchFamily="34" charset="-122"/>
                <a:ea typeface="微软雅黑" panose="020B0503020204020204" pitchFamily="34" charset="-122"/>
              </a:rPr>
              <a:t>Lint</a:t>
            </a:r>
            <a:r>
              <a:rPr lang="zh-CN" altLang="en-US" sz="3600" dirty="0">
                <a:solidFill>
                  <a:schemeClr val="bg1"/>
                </a:solidFill>
                <a:latin typeface="微软雅黑" panose="020B0503020204020204" pitchFamily="34" charset="-122"/>
                <a:ea typeface="微软雅黑" panose="020B0503020204020204" pitchFamily="34" charset="-122"/>
              </a:rPr>
              <a:t>，</a:t>
            </a:r>
            <a:r>
              <a:rPr lang="en-US" altLang="zh-CN" sz="3600" dirty="0">
                <a:solidFill>
                  <a:schemeClr val="bg1"/>
                </a:solidFill>
                <a:latin typeface="微软雅黑" panose="020B0503020204020204" pitchFamily="34" charset="-122"/>
                <a:ea typeface="微软雅黑" panose="020B0503020204020204" pitchFamily="34" charset="-122"/>
              </a:rPr>
              <a:t>CI</a:t>
            </a:r>
            <a:r>
              <a:rPr lang="zh-CN" altLang="en-US" sz="3600" dirty="0">
                <a:solidFill>
                  <a:schemeClr val="bg1"/>
                </a:solidFill>
                <a:latin typeface="微软雅黑" panose="020B0503020204020204" pitchFamily="34" charset="-122"/>
                <a:ea typeface="微软雅黑" panose="020B0503020204020204" pitchFamily="34" charset="-122"/>
              </a:rPr>
              <a:t>等等，保证能够在</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的时候尽量可以拿到和线上实际运行近似的效果。</a:t>
            </a:r>
            <a:endParaRPr lang="en-US" altLang="zh-CN" sz="3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任意两个工程师，一个人提交代码改动，另一个人</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通过了，这个改动就可以上线了。你敢不提交</a:t>
            </a:r>
            <a:r>
              <a:rPr lang="en-US" altLang="zh-CN" sz="3600" dirty="0">
                <a:solidFill>
                  <a:schemeClr val="bg1"/>
                </a:solidFill>
                <a:latin typeface="微软雅黑" panose="020B0503020204020204" pitchFamily="34" charset="-122"/>
                <a:ea typeface="微软雅黑" panose="020B0503020204020204" pitchFamily="34" charset="-122"/>
              </a:rPr>
              <a:t>code review</a:t>
            </a:r>
            <a:r>
              <a:rPr lang="zh-CN" altLang="en-US" sz="3600" dirty="0">
                <a:solidFill>
                  <a:schemeClr val="bg1"/>
                </a:solidFill>
                <a:latin typeface="微软雅黑" panose="020B0503020204020204" pitchFamily="34" charset="-122"/>
                <a:ea typeface="微软雅黑" panose="020B0503020204020204" pitchFamily="34" charset="-122"/>
              </a:rPr>
              <a:t>吗？你对自己的提交的改动和</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别人的代码能不负责吗？好了算你的，坏了也算你的，需要担当结果，对质量的要求就会成倍的提升。</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t>案例使用许可协议</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pic>
        <p:nvPicPr>
          <p:cNvPr id="2" name="图片 1"/>
          <p:cNvPicPr>
            <a:picLocks noChangeAspect="1"/>
          </p:cNvPicPr>
          <p:nvPr/>
        </p:nvPicPr>
        <p:blipFill>
          <a:blip r:embed="rId1"/>
          <a:stretch>
            <a:fillRect/>
          </a:stretch>
        </p:blipFill>
        <p:spPr>
          <a:xfrm>
            <a:off x="968374" y="2835275"/>
            <a:ext cx="18419446" cy="8122713"/>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style>
          <a:lnRef idx="3">
            <a:schemeClr val="lt1"/>
          </a:lnRef>
          <a:fillRef idx="1">
            <a:schemeClr val="accent3"/>
          </a:fillRef>
          <a:effectRef idx="1">
            <a:schemeClr val="accent3"/>
          </a:effectRef>
          <a:fontRef idx="minor">
            <a:schemeClr val="lt1"/>
          </a:fontRef>
        </p:style>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的测试</a:t>
            </a:r>
            <a:endParaRPr lang="zh-CN" altLang="en-US" sz="6000" dirty="0"/>
          </a:p>
        </p:txBody>
      </p:sp>
      <p:sp>
        <p:nvSpPr>
          <p:cNvPr id="3" name="文本占位符 2"/>
          <p:cNvSpPr>
            <a:spLocks noGrp="1"/>
          </p:cNvSpPr>
          <p:nvPr>
            <p:ph type="body" idx="1"/>
          </p:nvPr>
        </p:nvSpPr>
        <p:spPr>
          <a:xfrm>
            <a:off x="1034950" y="7254875"/>
            <a:ext cx="18093691" cy="2708434"/>
          </a:xfrm>
        </p:spPr>
        <p:txBody>
          <a:bodyPr/>
          <a:lstStyle/>
          <a:p>
            <a:r>
              <a:rPr lang="en-US" altLang="zh-CN" sz="4400" dirty="0"/>
              <a:t>Facebook</a:t>
            </a:r>
            <a:r>
              <a:rPr lang="zh-CN" altLang="en-US" sz="4400" dirty="0"/>
              <a:t>采用的是全栈开发，场景主要是，通过运维团队提供工具和支持，让开发人员尽量参与到运维工作中去，让测试团队转型，进行哦肝功能就开发，并更多的去支持专项测试，比如性能测试、安全测试等，通过使能的办法，让开发人员完成功能测试，包括单元测试、集成测试等。</a:t>
            </a:r>
            <a:endParaRPr lang="zh-CN" altLang="en-US" sz="4400" dirty="0"/>
          </a:p>
        </p:txBody>
      </p:sp>
      <p:sp>
        <p:nvSpPr>
          <p:cNvPr id="4" name="左箭头 3"/>
          <p:cNvSpPr/>
          <p:nvPr/>
        </p:nvSpPr>
        <p:spPr>
          <a:xfrm>
            <a:off x="527050" y="3678722"/>
            <a:ext cx="6686550" cy="10482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右箭头 4"/>
          <p:cNvSpPr/>
          <p:nvPr/>
        </p:nvSpPr>
        <p:spPr>
          <a:xfrm>
            <a:off x="9366250" y="3673475"/>
            <a:ext cx="7543800" cy="987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98850" y="2835275"/>
            <a:ext cx="228600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测试左移</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9303753" y="2835274"/>
            <a:ext cx="228600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测试右移</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55650" y="5048131"/>
            <a:ext cx="645795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向左扩展到产品设计、开发流程中</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235240" y="4899766"/>
            <a:ext cx="615081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向右扩展到发布、生产流程中</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71" y="633685"/>
            <a:ext cx="18093690" cy="923330"/>
          </a:xfrm>
        </p:spPr>
        <p:txBody>
          <a:bodyPr wrap="square" lIns="0" tIns="0" rIns="0" bIns="0">
            <a:spAutoFit/>
          </a:bodyPr>
          <a:lstStyle/>
          <a:p>
            <a:r>
              <a:rPr lang="zh-CN" altLang="en-US" sz="6000" dirty="0"/>
              <a:t>持续集成、持续交付、持续部署</a:t>
            </a:r>
            <a:endParaRPr lang="zh-CN" altLang="en-US" sz="6000" dirty="0"/>
          </a:p>
        </p:txBody>
      </p:sp>
      <p:sp>
        <p:nvSpPr>
          <p:cNvPr id="13" name="Text Placeholder 2"/>
          <p:cNvSpPr txBox="1"/>
          <p:nvPr/>
        </p:nvSpPr>
        <p:spPr>
          <a:xfrm>
            <a:off x="1042970" y="1783087"/>
            <a:ext cx="18093691" cy="1390317"/>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持续集成、持续交付、持续部署在实现上的本质是：让每一个变更都经过一条自动化的检验流水线，来检查每一个变更的质量，通过就进入下一个阶段。</a:t>
            </a:r>
            <a:endParaRPr lang="en-US" altLang="zh-CN" sz="3200" kern="0" dirty="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13250" y="5807075"/>
            <a:ext cx="10058400" cy="5244853"/>
          </a:xfrm>
          <a:prstGeom prst="flowChartAlternateProcess">
            <a:avLst/>
          </a:prstGeom>
        </p:spPr>
      </p:pic>
      <p:sp>
        <p:nvSpPr>
          <p:cNvPr id="15" name="Text Placeholder 2"/>
          <p:cNvSpPr txBox="1"/>
          <p:nvPr/>
        </p:nvSpPr>
        <p:spPr>
          <a:xfrm>
            <a:off x="1068704" y="3399476"/>
            <a:ext cx="17145000" cy="212898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原则一、流水线的测试要尽量完整。</a:t>
            </a:r>
            <a:endParaRPr lang="en-US" altLang="zh-CN" sz="3200" kern="0" dirty="0"/>
          </a:p>
          <a:p>
            <a:pPr>
              <a:lnSpc>
                <a:spcPct val="150000"/>
              </a:lnSpc>
            </a:pPr>
            <a:r>
              <a:rPr lang="zh-CN" altLang="en-US" sz="3200" kern="0" dirty="0"/>
              <a:t>原则二、流水线的运行速度一定要快；</a:t>
            </a:r>
            <a:endParaRPr lang="en-US" altLang="zh-CN" sz="3200" kern="0" dirty="0"/>
          </a:p>
          <a:p>
            <a:pPr>
              <a:lnSpc>
                <a:spcPct val="150000"/>
              </a:lnSpc>
            </a:pPr>
            <a:r>
              <a:rPr lang="zh-CN" altLang="en-US" sz="3200" kern="0" dirty="0"/>
              <a:t>原则三、流水线使用的环境，尽量和生产环境一致；</a:t>
            </a:r>
            <a:endParaRPr lang="en-US" altLang="zh-CN" sz="3200" kern="0" dirty="0"/>
          </a:p>
        </p:txBody>
      </p:sp>
      <p:sp>
        <p:nvSpPr>
          <p:cNvPr id="16" name="Text Placeholder 2"/>
          <p:cNvSpPr txBox="1"/>
          <p:nvPr/>
        </p:nvSpPr>
        <p:spPr>
          <a:xfrm>
            <a:off x="8382850" y="3759799"/>
            <a:ext cx="11499000" cy="430887"/>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kern="0" dirty="0">
                <a:solidFill>
                  <a:srgbClr val="FFC000"/>
                </a:solidFill>
              </a:rPr>
              <a:t>Facebook 2009</a:t>
            </a:r>
            <a:r>
              <a:rPr lang="zh-CN" altLang="en-US" sz="2800" kern="0" dirty="0">
                <a:solidFill>
                  <a:srgbClr val="FFC000"/>
                </a:solidFill>
              </a:rPr>
              <a:t>年就建设了顺畅的</a:t>
            </a:r>
            <a:r>
              <a:rPr lang="en-US" altLang="zh-CN" sz="2800" kern="0" dirty="0">
                <a:solidFill>
                  <a:srgbClr val="FFC000"/>
                </a:solidFill>
              </a:rPr>
              <a:t>CI/CD</a:t>
            </a:r>
            <a:r>
              <a:rPr lang="zh-CN" altLang="en-US" sz="2800" kern="0" dirty="0">
                <a:solidFill>
                  <a:srgbClr val="FFC000"/>
                </a:solidFill>
              </a:rPr>
              <a:t>流水线，而且一直在持续改进。</a:t>
            </a:r>
            <a:endParaRPr lang="zh-CN" altLang="en-US" sz="2800" kern="0" dirty="0">
              <a:solidFill>
                <a:srgbClr val="FFC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zh-CN" altLang="en-US" sz="6000" dirty="0"/>
              <a:t>五颜六色的发布、部署</a:t>
            </a:r>
            <a:endParaRPr lang="zh-CN" altLang="en-US" sz="6000" dirty="0"/>
          </a:p>
        </p:txBody>
      </p:sp>
      <p:sp>
        <p:nvSpPr>
          <p:cNvPr id="3" name="文本占位符 2"/>
          <p:cNvSpPr>
            <a:spLocks noGrp="1"/>
          </p:cNvSpPr>
          <p:nvPr>
            <p:ph type="body" idx="1"/>
          </p:nvPr>
        </p:nvSpPr>
        <p:spPr>
          <a:xfrm>
            <a:off x="1005204" y="2911475"/>
            <a:ext cx="18093691" cy="9140964"/>
          </a:xfrm>
        </p:spPr>
        <p:txBody>
          <a:bodyPr/>
          <a:lstStyle/>
          <a:p>
            <a:pPr>
              <a:lnSpc>
                <a:spcPct val="150000"/>
              </a:lnSpc>
            </a:pPr>
            <a:r>
              <a:rPr lang="zh-CN" altLang="en-US" sz="3600" dirty="0"/>
              <a:t>蓝绿部署：采用两个分开的集群对软件版本进行升级的一种方式，部署模型中包含一个蓝色集群</a:t>
            </a:r>
            <a:r>
              <a:rPr lang="en-US" altLang="zh-CN" sz="3600" dirty="0"/>
              <a:t>A</a:t>
            </a:r>
            <a:r>
              <a:rPr lang="zh-CN" altLang="en-US" sz="3600" dirty="0"/>
              <a:t>和一个绿色集群</a:t>
            </a:r>
            <a:r>
              <a:rPr lang="en-US" altLang="zh-CN" sz="3600" dirty="0"/>
              <a:t>B</a:t>
            </a:r>
            <a:r>
              <a:rPr lang="zh-CN" altLang="en-US" sz="3600" dirty="0"/>
              <a:t>。</a:t>
            </a:r>
            <a:endParaRPr lang="en-US" altLang="zh-CN" sz="3600" dirty="0"/>
          </a:p>
          <a:p>
            <a:pPr>
              <a:lnSpc>
                <a:spcPct val="150000"/>
              </a:lnSpc>
            </a:pPr>
            <a:endParaRPr lang="en-US" altLang="zh-CN" sz="3600" dirty="0"/>
          </a:p>
          <a:p>
            <a:pPr>
              <a:lnSpc>
                <a:spcPct val="150000"/>
              </a:lnSpc>
            </a:pPr>
            <a:r>
              <a:rPr lang="zh-CN" altLang="en-US" sz="3600" dirty="0"/>
              <a:t>红黑部署：与蓝绿部署类似，红黑部署只不过是充分利用了云计算的弹性伸缩优势。</a:t>
            </a:r>
            <a:endParaRPr lang="en-US" altLang="zh-CN" sz="3600" dirty="0"/>
          </a:p>
          <a:p>
            <a:pPr>
              <a:lnSpc>
                <a:spcPct val="150000"/>
              </a:lnSpc>
            </a:pPr>
            <a:r>
              <a:rPr lang="zh-CN" altLang="en-US" sz="3600" dirty="0"/>
              <a:t>灰度发布：也叫金丝雀发布，与前两者不同的是，灰色发布属于增量发布方法。</a:t>
            </a:r>
            <a:endParaRPr lang="en-US" altLang="zh-CN" sz="3600" dirty="0"/>
          </a:p>
          <a:p>
            <a:pPr>
              <a:lnSpc>
                <a:spcPct val="150000"/>
              </a:lnSpc>
            </a:pPr>
            <a:endParaRPr lang="en-US" altLang="zh-CN" sz="3600" dirty="0"/>
          </a:p>
          <a:p>
            <a:pPr>
              <a:lnSpc>
                <a:spcPct val="150000"/>
              </a:lnSpc>
            </a:pPr>
            <a:r>
              <a:rPr lang="zh-CN" altLang="en-US" sz="3600" dirty="0"/>
              <a:t>部署阶段的实践包括：集成测试，流量镜像、压测和配置方面的测试（回滚机制）。</a:t>
            </a:r>
            <a:endParaRPr lang="en-US" altLang="zh-CN" sz="3600" dirty="0"/>
          </a:p>
          <a:p>
            <a:pPr>
              <a:lnSpc>
                <a:spcPct val="150000"/>
              </a:lnSpc>
            </a:pPr>
            <a:r>
              <a:rPr lang="zh-CN" altLang="en-US" sz="3600" dirty="0"/>
              <a:t>发布阶段的实践：金丝雀发布</a:t>
            </a:r>
            <a:r>
              <a:rPr lang="en-US" altLang="zh-CN" sz="3600" dirty="0"/>
              <a:t>(</a:t>
            </a:r>
            <a:r>
              <a:rPr lang="en-US" altLang="zh-CN" sz="3600" dirty="0" err="1"/>
              <a:t>dogfooding</a:t>
            </a:r>
            <a:r>
              <a:rPr lang="zh-CN" altLang="en-US" sz="3600" dirty="0"/>
              <a:t>、部署工具</a:t>
            </a:r>
            <a:r>
              <a:rPr lang="en-US" altLang="zh-CN" sz="3600" dirty="0"/>
              <a:t>Spinnaker)</a:t>
            </a:r>
            <a:r>
              <a:rPr lang="zh-CN" altLang="en-US" sz="3600" dirty="0"/>
              <a:t>、监控。</a:t>
            </a:r>
            <a:endParaRPr lang="en-US" altLang="zh-CN" sz="3600" dirty="0"/>
          </a:p>
          <a:p>
            <a:pPr>
              <a:lnSpc>
                <a:spcPct val="150000"/>
              </a:lnSpc>
            </a:pPr>
            <a:r>
              <a:rPr lang="zh-CN" altLang="en-US" sz="3600" dirty="0"/>
              <a:t>发布后的实践：监控（日志、度量和分布式追踪）、</a:t>
            </a:r>
            <a:r>
              <a:rPr lang="en-US" altLang="zh-CN" sz="3600" dirty="0"/>
              <a:t>A/B</a:t>
            </a:r>
            <a:r>
              <a:rPr lang="zh-CN" altLang="en-US" sz="3600" dirty="0"/>
              <a:t>测试（通过配置或者功能开关）和混沌工程；</a:t>
            </a:r>
            <a:endParaRPr lang="en-US" altLang="zh-CN" sz="3600" dirty="0"/>
          </a:p>
          <a:p>
            <a:pPr>
              <a:lnSpc>
                <a:spcPct val="150000"/>
              </a:lnSpc>
            </a:pPr>
            <a:endParaRPr lang="zh-CN" altLang="en-US" sz="3600" dirty="0"/>
          </a:p>
        </p:txBody>
      </p:sp>
      <p:pic>
        <p:nvPicPr>
          <p:cNvPr id="4" name="图片 3"/>
          <p:cNvPicPr>
            <a:picLocks noChangeAspect="1"/>
          </p:cNvPicPr>
          <p:nvPr/>
        </p:nvPicPr>
        <p:blipFill>
          <a:blip r:embed="rId1"/>
          <a:stretch>
            <a:fillRect/>
          </a:stretch>
        </p:blipFill>
        <p:spPr>
          <a:xfrm>
            <a:off x="17214850" y="109204"/>
            <a:ext cx="2357825" cy="278606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8147050" y="6825180"/>
            <a:ext cx="9306075" cy="3181350"/>
          </a:xfrm>
          <a:prstGeom prst="rect">
            <a:avLst/>
          </a:prstGeom>
        </p:spPr>
      </p:pic>
      <p:pic>
        <p:nvPicPr>
          <p:cNvPr id="6" name="图片 5"/>
          <p:cNvPicPr>
            <a:picLocks noChangeAspect="1"/>
          </p:cNvPicPr>
          <p:nvPr/>
        </p:nvPicPr>
        <p:blipFill>
          <a:blip r:embed="rId2"/>
          <a:stretch>
            <a:fillRect/>
          </a:stretch>
        </p:blipFill>
        <p:spPr>
          <a:xfrm>
            <a:off x="7994650" y="1359234"/>
            <a:ext cx="8959314" cy="4324254"/>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00" y="1387475"/>
            <a:ext cx="5695950" cy="4476750"/>
          </a:xfrm>
          <a:prstGeom prst="rect">
            <a:avLst/>
          </a:prstGeom>
        </p:spPr>
      </p:pic>
      <p:pic>
        <p:nvPicPr>
          <p:cNvPr id="7" name="图片 6"/>
          <p:cNvPicPr>
            <a:picLocks noChangeAspect="1"/>
          </p:cNvPicPr>
          <p:nvPr/>
        </p:nvPicPr>
        <p:blipFill>
          <a:blip r:embed="rId4"/>
          <a:stretch>
            <a:fillRect/>
          </a:stretch>
        </p:blipFill>
        <p:spPr>
          <a:xfrm>
            <a:off x="1016800" y="6310681"/>
            <a:ext cx="5674459" cy="421034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SEV—Facebook</a:t>
            </a:r>
            <a:r>
              <a:rPr lang="zh-CN" altLang="en-US" sz="6000" dirty="0"/>
              <a:t>的失败案例</a:t>
            </a:r>
            <a:endParaRPr lang="zh-CN" altLang="en-US" sz="6000" dirty="0"/>
          </a:p>
        </p:txBody>
      </p:sp>
      <p:sp>
        <p:nvSpPr>
          <p:cNvPr id="3" name="文本占位符 2"/>
          <p:cNvSpPr>
            <a:spLocks noGrp="1"/>
          </p:cNvSpPr>
          <p:nvPr>
            <p:ph type="body" idx="1"/>
          </p:nvPr>
        </p:nvSpPr>
        <p:spPr>
          <a:xfrm>
            <a:off x="1005204" y="2911475"/>
            <a:ext cx="18093691" cy="3877985"/>
          </a:xfrm>
        </p:spPr>
        <p:txBody>
          <a:bodyPr/>
          <a:lstStyle/>
          <a:p>
            <a:pPr>
              <a:lnSpc>
                <a:spcPct val="150000"/>
              </a:lnSpc>
            </a:pPr>
            <a:r>
              <a:rPr lang="en-US" altLang="zh-CN" sz="2800" dirty="0"/>
              <a:t>Facebook</a:t>
            </a:r>
            <a:r>
              <a:rPr lang="zh-CN" altLang="en-US" sz="2800" dirty="0"/>
              <a:t>上所有已识别的故障都记录在“ </a:t>
            </a:r>
            <a:r>
              <a:rPr lang="en-US" altLang="zh-CN" sz="2800" dirty="0"/>
              <a:t>SEV”</a:t>
            </a:r>
            <a:r>
              <a:rPr lang="zh-CN" altLang="en-US" sz="2800" dirty="0"/>
              <a:t>数据库中，我们从该数据库中提取了所有错误。 </a:t>
            </a:r>
            <a:endParaRPr lang="en-US" altLang="zh-CN" sz="2800" dirty="0"/>
          </a:p>
          <a:p>
            <a:pPr>
              <a:lnSpc>
                <a:spcPct val="150000"/>
              </a:lnSpc>
            </a:pPr>
            <a:r>
              <a:rPr lang="zh-CN" altLang="en-US" sz="2800" dirty="0"/>
              <a:t>当员工使用内部</a:t>
            </a:r>
            <a:r>
              <a:rPr lang="en-US" altLang="zh-CN" sz="2800" dirty="0"/>
              <a:t>SEV</a:t>
            </a:r>
            <a:r>
              <a:rPr lang="zh-CN" altLang="en-US" sz="2800" dirty="0"/>
              <a:t>工具检测到故障时，会将其记录下来。 每个故障的严重性级别都在</a:t>
            </a:r>
            <a:r>
              <a:rPr lang="en-US" altLang="zh-CN" sz="2800" dirty="0"/>
              <a:t>1</a:t>
            </a:r>
            <a:r>
              <a:rPr lang="zh-CN" altLang="en-US" sz="2800" dirty="0"/>
              <a:t>到</a:t>
            </a:r>
            <a:r>
              <a:rPr lang="en-US" altLang="zh-CN" sz="2800" dirty="0"/>
              <a:t>3</a:t>
            </a:r>
            <a:r>
              <a:rPr lang="zh-CN" altLang="en-US" sz="2800" dirty="0"/>
              <a:t>之间：</a:t>
            </a:r>
            <a:endParaRPr lang="en-US" altLang="zh-CN" sz="2800" dirty="0"/>
          </a:p>
          <a:p>
            <a:pPr>
              <a:lnSpc>
                <a:spcPct val="150000"/>
              </a:lnSpc>
            </a:pPr>
            <a:r>
              <a:rPr lang="zh-CN" altLang="en-US" sz="2800" dirty="0"/>
              <a:t>（</a:t>
            </a:r>
            <a:r>
              <a:rPr lang="en-US" altLang="zh-CN" sz="2800" dirty="0"/>
              <a:t>1</a:t>
            </a:r>
            <a:r>
              <a:rPr lang="zh-CN" altLang="en-US" sz="2800" dirty="0"/>
              <a:t>）严重，必须立即处理，高优先级</a:t>
            </a:r>
            <a:endParaRPr lang="en-US" altLang="zh-CN" sz="2800" dirty="0"/>
          </a:p>
          <a:p>
            <a:pPr>
              <a:lnSpc>
                <a:spcPct val="150000"/>
              </a:lnSpc>
            </a:pPr>
            <a:r>
              <a:rPr lang="zh-CN" altLang="en-US" sz="2800" dirty="0"/>
              <a:t>（</a:t>
            </a:r>
            <a:r>
              <a:rPr lang="en-US" altLang="zh-CN" sz="2800" dirty="0"/>
              <a:t>2</a:t>
            </a:r>
            <a:r>
              <a:rPr lang="zh-CN" altLang="en-US" sz="2800" dirty="0"/>
              <a:t>）中优先级</a:t>
            </a:r>
            <a:endParaRPr lang="en-US" altLang="zh-CN" sz="2800" dirty="0"/>
          </a:p>
          <a:p>
            <a:pPr>
              <a:lnSpc>
                <a:spcPct val="150000"/>
              </a:lnSpc>
            </a:pPr>
            <a:r>
              <a:rPr lang="zh-CN" altLang="en-US" sz="2800" dirty="0"/>
              <a:t>（</a:t>
            </a:r>
            <a:r>
              <a:rPr lang="en-US" altLang="zh-CN" sz="2800" dirty="0"/>
              <a:t>3</a:t>
            </a:r>
            <a:r>
              <a:rPr lang="zh-CN" altLang="en-US" sz="2800" dirty="0"/>
              <a:t>）低优先级来解决错误。</a:t>
            </a:r>
            <a:endParaRPr lang="en-US" altLang="zh-CN" sz="2800" dirty="0"/>
          </a:p>
          <a:p>
            <a:pPr>
              <a:lnSpc>
                <a:spcPct val="150000"/>
              </a:lnSpc>
            </a:pPr>
            <a:r>
              <a:rPr lang="en-US" altLang="zh-CN" sz="2800" dirty="0"/>
              <a:t>4</a:t>
            </a:r>
            <a:r>
              <a:rPr lang="zh-CN" altLang="en-US" sz="2800" dirty="0"/>
              <a:t>总体而言，</a:t>
            </a:r>
            <a:r>
              <a:rPr lang="en-US" altLang="zh-CN" sz="2800" dirty="0"/>
              <a:t>SEV</a:t>
            </a:r>
            <a:r>
              <a:rPr lang="zh-CN" altLang="en-US" sz="2800" dirty="0"/>
              <a:t>数据库包含 报告的故障超过</a:t>
            </a:r>
            <a:r>
              <a:rPr lang="en-US" altLang="zh-CN" sz="2800" dirty="0"/>
              <a:t>4,750</a:t>
            </a:r>
            <a:r>
              <a:rPr lang="zh-CN" altLang="en-US" sz="2800" dirty="0"/>
              <a:t>。</a:t>
            </a:r>
            <a:endParaRPr lang="zh-CN" altLang="en-US" sz="2800" dirty="0"/>
          </a:p>
        </p:txBody>
      </p:sp>
      <p:sp>
        <p:nvSpPr>
          <p:cNvPr id="4" name="矩形 3"/>
          <p:cNvSpPr/>
          <p:nvPr/>
        </p:nvSpPr>
        <p:spPr>
          <a:xfrm>
            <a:off x="1593850" y="8626475"/>
            <a:ext cx="8622873" cy="523220"/>
          </a:xfrm>
          <a:prstGeom prst="rect">
            <a:avLst/>
          </a:prstGeom>
        </p:spPr>
        <p:txBody>
          <a:bodyPr wrap="none">
            <a:spAutoFit/>
          </a:bodyPr>
          <a:lstStyle/>
          <a:p>
            <a:pPr algn="just">
              <a:spcAft>
                <a:spcPts val="0"/>
              </a:spcAft>
            </a:pPr>
            <a:r>
              <a:rPr lang="zh-CN" altLang="zh-CN" sz="2800" kern="100" dirty="0">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800" kern="100" dirty="0">
                <a:solidFill>
                  <a:srgbClr val="FFC000"/>
                </a:solidFill>
                <a:latin typeface="微软雅黑" panose="020B0503020204020204" pitchFamily="34" charset="-122"/>
                <a:ea typeface="微软雅黑" panose="020B0503020204020204" pitchFamily="34" charset="-122"/>
                <a:cs typeface="黑体" panose="02010609060101010101" pitchFamily="49" charset="-122"/>
              </a:rPr>
              <a:t>从经验中学到的知识比责骂失败者更为重要和有益</a:t>
            </a:r>
            <a:r>
              <a:rPr lang="zh-CN" altLang="zh-CN" sz="2800" kern="100" dirty="0">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800" kern="100" dirty="0">
              <a:solidFill>
                <a:srgbClr val="FFC000"/>
              </a:solidFill>
              <a:latin typeface="微软雅黑" panose="020B0503020204020204" pitchFamily="34" charset="-122"/>
              <a:ea typeface="微软雅黑" panose="020B0503020204020204" pitchFamily="34" charset="-122"/>
              <a:cs typeface="Times New Roman" panose="0202050305040509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1508105"/>
          </a:xfrm>
        </p:spPr>
        <p:txBody>
          <a:bodyPr/>
          <a:lstStyle/>
          <a:p>
            <a:r>
              <a:rPr kumimoji="1" lang="en-US" altLang="zh-CN" dirty="0" err="1"/>
              <a:t>FaceBook</a:t>
            </a:r>
            <a:r>
              <a:rPr kumimoji="1" lang="zh-CN" altLang="en-US" dirty="0" smtClean="0"/>
              <a:t>的工具</a:t>
            </a:r>
            <a:endParaRPr kumimoji="1"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846580"/>
          </a:xfrm>
        </p:spPr>
        <p:txBody>
          <a:bodyPr wrap="square" lIns="0" tIns="0" rIns="0" bIns="0">
            <a:spAutoFit/>
          </a:bodyPr>
          <a:lstStyle/>
          <a:p>
            <a:r>
              <a:rPr lang="en-GB" altLang="zh-CN" sz="6000" dirty="0"/>
              <a:t>DevOps Tools</a:t>
            </a:r>
            <a:r>
              <a:rPr lang="zh-CN" altLang="en-GB" sz="6000" dirty="0"/>
              <a:t>（汇总 </a:t>
            </a:r>
            <a:r>
              <a:rPr lang="zh-CN" altLang="en-GB" sz="6000" dirty="0"/>
              <a:t>主要介绍下面红色工具</a:t>
            </a:r>
            <a:r>
              <a:rPr lang="zh-CN" altLang="en-GB" sz="6000" dirty="0"/>
              <a:t>）</a:t>
            </a:r>
            <a:br>
              <a:rPr lang="en-GB" altLang="zh-CN" sz="6000" dirty="0"/>
            </a:br>
            <a:endParaRPr lang="zh-CN" altLang="en-US" sz="6000" dirty="0"/>
          </a:p>
        </p:txBody>
      </p:sp>
      <p:sp>
        <p:nvSpPr>
          <p:cNvPr id="4" name="文本框 3"/>
          <p:cNvSpPr txBox="1"/>
          <p:nvPr/>
        </p:nvSpPr>
        <p:spPr>
          <a:xfrm>
            <a:off x="1005205" y="2579370"/>
            <a:ext cx="16684625" cy="3169285"/>
          </a:xfrm>
          <a:prstGeom prst="rect">
            <a:avLst/>
          </a:prstGeom>
          <a:noFill/>
        </p:spPr>
        <p:txBody>
          <a:bodyPr wrap="none" rtlCol="0" anchor="t">
            <a:spAutoFit/>
          </a:bodyPr>
          <a:p>
            <a:pPr algn="l"/>
            <a:r>
              <a:rPr lang="en-GB" altLang="zh-CN" sz="4000" dirty="0">
                <a:solidFill>
                  <a:schemeClr val="bg1"/>
                </a:solidFill>
                <a:sym typeface="+mn-ea"/>
              </a:rPr>
              <a:t>Gatekeeper </a:t>
            </a:r>
            <a:r>
              <a:rPr lang="zh-CN" altLang="en-US" sz="4000" dirty="0">
                <a:solidFill>
                  <a:schemeClr val="bg1"/>
                </a:solidFill>
                <a:sym typeface="+mn-ea"/>
              </a:rPr>
              <a:t>、</a:t>
            </a:r>
            <a:r>
              <a:rPr lang="en-GB" altLang="zh-CN" sz="4000" dirty="0">
                <a:solidFill>
                  <a:srgbClr val="FF0000"/>
                </a:solidFill>
                <a:sym typeface="+mn-ea"/>
              </a:rPr>
              <a:t>Phabricator</a:t>
            </a:r>
            <a:r>
              <a:rPr lang="zh-CN" altLang="en-US" sz="4000" dirty="0">
                <a:solidFill>
                  <a:schemeClr val="bg1"/>
                </a:solidFill>
                <a:sym typeface="+mn-ea"/>
              </a:rPr>
              <a:t>、</a:t>
            </a:r>
            <a:r>
              <a:rPr lang="en-GB" altLang="zh-CN" sz="4000" dirty="0" err="1">
                <a:solidFill>
                  <a:schemeClr val="bg1"/>
                </a:solidFill>
                <a:sym typeface="+mn-ea"/>
              </a:rPr>
              <a:t>Perflab</a:t>
            </a:r>
            <a:r>
              <a:rPr lang="zh-CN" altLang="en-US" sz="4000" dirty="0">
                <a:solidFill>
                  <a:schemeClr val="bg1"/>
                </a:solidFill>
                <a:sym typeface="+mn-ea"/>
              </a:rPr>
              <a:t>、</a:t>
            </a:r>
            <a:r>
              <a:rPr lang="en-GB" altLang="zh-CN" sz="4000" dirty="0">
                <a:solidFill>
                  <a:schemeClr val="bg1"/>
                </a:solidFill>
                <a:sym typeface="+mn-ea"/>
              </a:rPr>
              <a:t>BitTorrent</a:t>
            </a:r>
            <a:r>
              <a:rPr lang="zh-CN" altLang="en-US" sz="4000" dirty="0">
                <a:solidFill>
                  <a:schemeClr val="bg1"/>
                </a:solidFill>
                <a:sym typeface="+mn-ea"/>
              </a:rPr>
              <a:t>、</a:t>
            </a:r>
            <a:r>
              <a:rPr lang="en-GB" altLang="zh-CN" sz="4000" dirty="0">
                <a:solidFill>
                  <a:schemeClr val="bg1"/>
                </a:solidFill>
                <a:sym typeface="+mn-ea"/>
              </a:rPr>
              <a:t>Claspin</a:t>
            </a:r>
            <a:r>
              <a:rPr lang="zh-CN" altLang="en-GB" sz="4000" dirty="0">
                <a:solidFill>
                  <a:schemeClr val="bg1"/>
                </a:solidFill>
                <a:sym typeface="+mn-ea"/>
              </a:rPr>
              <a:t>、</a:t>
            </a:r>
            <a:r>
              <a:rPr lang="en-US" altLang="zh-CN" sz="4000" dirty="0">
                <a:solidFill>
                  <a:srgbClr val="FF0000"/>
                </a:solidFill>
                <a:sym typeface="+mn-ea"/>
              </a:rPr>
              <a:t>Jest</a:t>
            </a:r>
            <a:r>
              <a:rPr lang="zh-CN" altLang="en-US" sz="4000" dirty="0">
                <a:solidFill>
                  <a:schemeClr val="bg1"/>
                </a:solidFill>
                <a:sym typeface="+mn-ea"/>
              </a:rPr>
              <a:t>、</a:t>
            </a:r>
            <a:r>
              <a:rPr lang="zh-CN" altLang="en-US" sz="4000" dirty="0">
                <a:solidFill>
                  <a:srgbClr val="FF0000"/>
                </a:solidFill>
                <a:sym typeface="+mn-ea"/>
              </a:rPr>
              <a:t>Infer</a:t>
            </a:r>
            <a:r>
              <a:rPr lang="zh-CN" altLang="en-US" sz="4000" dirty="0">
                <a:solidFill>
                  <a:schemeClr val="bg1"/>
                </a:solidFill>
                <a:sym typeface="+mn-ea"/>
              </a:rPr>
              <a:t>、</a:t>
            </a:r>
            <a:endParaRPr lang="zh-CN" altLang="en-US" sz="4000" dirty="0">
              <a:solidFill>
                <a:schemeClr val="bg1"/>
              </a:solidFill>
              <a:sym typeface="+mn-ea"/>
            </a:endParaRPr>
          </a:p>
          <a:p>
            <a:pPr algn="l"/>
            <a:endParaRPr lang="zh-CN" altLang="en-US" sz="4000" dirty="0">
              <a:solidFill>
                <a:schemeClr val="bg1"/>
              </a:solidFill>
              <a:sym typeface="+mn-ea"/>
            </a:endParaRPr>
          </a:p>
          <a:p>
            <a:pPr algn="l"/>
            <a:r>
              <a:rPr lang="zh-CN" altLang="en-US" sz="4000" dirty="0">
                <a:solidFill>
                  <a:schemeClr val="bg1"/>
                </a:solidFill>
                <a:sym typeface="+mn-ea"/>
              </a:rPr>
              <a:t>Jupiter、Gerrit、</a:t>
            </a:r>
            <a:r>
              <a:rPr lang="zh-CN" altLang="en-US" sz="4000">
                <a:solidFill>
                  <a:srgbClr val="FF0000"/>
                </a:solidFill>
                <a:sym typeface="+mn-ea"/>
              </a:rPr>
              <a:t>Sapienz、</a:t>
            </a:r>
            <a:r>
              <a:rPr lang="en-US" altLang="zh-CN" sz="4000">
                <a:solidFill>
                  <a:srgbClr val="FF0000"/>
                </a:solidFill>
                <a:sym typeface="+mn-ea"/>
              </a:rPr>
              <a:t>chef</a:t>
            </a:r>
            <a:r>
              <a:rPr lang="zh-CN" altLang="en-US" sz="4000">
                <a:solidFill>
                  <a:srgbClr val="FF0000"/>
                </a:solidFill>
                <a:sym typeface="+mn-ea"/>
              </a:rPr>
              <a:t>、</a:t>
            </a:r>
            <a:endParaRPr lang="zh-CN" altLang="en-US" sz="4000">
              <a:solidFill>
                <a:srgbClr val="FF0000"/>
              </a:solidFill>
              <a:sym typeface="+mn-ea"/>
            </a:endParaRPr>
          </a:p>
          <a:p>
            <a:pPr algn="l"/>
            <a:endParaRPr lang="zh-CN" altLang="en-US" sz="4000" dirty="0">
              <a:solidFill>
                <a:schemeClr val="bg1"/>
              </a:solidFill>
              <a:sym typeface="+mn-ea"/>
            </a:endParaRPr>
          </a:p>
          <a:p>
            <a:pPr algn="l"/>
            <a:endParaRPr lang="zh-CN" altLang="en-US" sz="4000" dirty="0">
              <a:solidFill>
                <a:schemeClr val="bg1"/>
              </a:solidFill>
              <a:sym typeface="+mn-ea"/>
            </a:endParaRPr>
          </a:p>
        </p:txBody>
      </p:sp>
      <p:pic>
        <p:nvPicPr>
          <p:cNvPr id="5" name="图片 4"/>
          <p:cNvPicPr>
            <a:picLocks noChangeAspect="1"/>
          </p:cNvPicPr>
          <p:nvPr/>
        </p:nvPicPr>
        <p:blipFill>
          <a:blip r:embed="rId1"/>
          <a:stretch>
            <a:fillRect/>
          </a:stretch>
        </p:blipFill>
        <p:spPr>
          <a:xfrm>
            <a:off x="1130300" y="5481955"/>
            <a:ext cx="714375" cy="714375"/>
          </a:xfrm>
          <a:prstGeom prst="rect">
            <a:avLst/>
          </a:prstGeom>
        </p:spPr>
      </p:pic>
      <p:sp>
        <p:nvSpPr>
          <p:cNvPr id="6" name="文本框 5"/>
          <p:cNvSpPr txBox="1"/>
          <p:nvPr/>
        </p:nvSpPr>
        <p:spPr>
          <a:xfrm>
            <a:off x="1130300" y="6554470"/>
            <a:ext cx="1015365" cy="521970"/>
          </a:xfrm>
          <a:prstGeom prst="rect">
            <a:avLst/>
          </a:prstGeom>
          <a:noFill/>
        </p:spPr>
        <p:txBody>
          <a:bodyPr wrap="square" rtlCol="0" anchor="t">
            <a:spAutoFit/>
          </a:bodyPr>
          <a:p>
            <a:r>
              <a:rPr lang="zh-CN" altLang="en-US" sz="2800">
                <a:solidFill>
                  <a:schemeClr val="bg1"/>
                </a:solidFill>
              </a:rPr>
              <a:t>Jest</a:t>
            </a:r>
            <a:endParaRPr lang="zh-CN" altLang="en-US" sz="2800">
              <a:solidFill>
                <a:schemeClr val="bg1"/>
              </a:solidFill>
            </a:endParaRPr>
          </a:p>
        </p:txBody>
      </p:sp>
      <p:sp>
        <p:nvSpPr>
          <p:cNvPr id="8" name="文本框 7"/>
          <p:cNvSpPr txBox="1"/>
          <p:nvPr/>
        </p:nvSpPr>
        <p:spPr>
          <a:xfrm>
            <a:off x="3009900" y="6529070"/>
            <a:ext cx="1015365" cy="521970"/>
          </a:xfrm>
          <a:prstGeom prst="rect">
            <a:avLst/>
          </a:prstGeom>
          <a:noFill/>
        </p:spPr>
        <p:txBody>
          <a:bodyPr wrap="square" rtlCol="0" anchor="t">
            <a:spAutoFit/>
          </a:bodyPr>
          <a:p>
            <a:r>
              <a:rPr lang="zh-CN" altLang="en-US" sz="2800" dirty="0">
                <a:solidFill>
                  <a:schemeClr val="bg1"/>
                </a:solidFill>
                <a:sym typeface="+mn-ea"/>
              </a:rPr>
              <a:t>Infer</a:t>
            </a:r>
            <a:endParaRPr lang="zh-CN" altLang="en-US" sz="2800">
              <a:solidFill>
                <a:schemeClr val="bg1"/>
              </a:solidFill>
            </a:endParaRPr>
          </a:p>
        </p:txBody>
      </p:sp>
      <p:pic>
        <p:nvPicPr>
          <p:cNvPr id="9" name="图片 8"/>
          <p:cNvPicPr>
            <a:picLocks noChangeAspect="1"/>
          </p:cNvPicPr>
          <p:nvPr/>
        </p:nvPicPr>
        <p:blipFill>
          <a:blip r:embed="rId2"/>
          <a:stretch>
            <a:fillRect/>
          </a:stretch>
        </p:blipFill>
        <p:spPr>
          <a:xfrm>
            <a:off x="3009900" y="5481955"/>
            <a:ext cx="714375" cy="714375"/>
          </a:xfrm>
          <a:prstGeom prst="rect">
            <a:avLst/>
          </a:prstGeom>
        </p:spPr>
      </p:pic>
      <p:pic>
        <p:nvPicPr>
          <p:cNvPr id="12" name="图片 11"/>
          <p:cNvPicPr>
            <a:picLocks noChangeAspect="1"/>
          </p:cNvPicPr>
          <p:nvPr/>
        </p:nvPicPr>
        <p:blipFill>
          <a:blip r:embed="rId3"/>
          <a:stretch>
            <a:fillRect/>
          </a:stretch>
        </p:blipFill>
        <p:spPr>
          <a:xfrm>
            <a:off x="4897120" y="5618480"/>
            <a:ext cx="481965" cy="577850"/>
          </a:xfrm>
          <a:prstGeom prst="rect">
            <a:avLst/>
          </a:prstGeom>
        </p:spPr>
      </p:pic>
      <p:sp>
        <p:nvSpPr>
          <p:cNvPr id="13" name="文本框 12"/>
          <p:cNvSpPr txBox="1"/>
          <p:nvPr/>
        </p:nvSpPr>
        <p:spPr>
          <a:xfrm>
            <a:off x="4634230" y="6529070"/>
            <a:ext cx="1387475" cy="521970"/>
          </a:xfrm>
          <a:prstGeom prst="rect">
            <a:avLst/>
          </a:prstGeom>
          <a:noFill/>
        </p:spPr>
        <p:txBody>
          <a:bodyPr wrap="none" rtlCol="0" anchor="t">
            <a:spAutoFit/>
          </a:bodyPr>
          <a:p>
            <a:r>
              <a:rPr lang="zh-CN" altLang="en-US" sz="2800">
                <a:solidFill>
                  <a:schemeClr val="bg1"/>
                </a:solidFill>
                <a:sym typeface="+mn-ea"/>
              </a:rPr>
              <a:t>Nuclide</a:t>
            </a:r>
            <a:endParaRPr lang="zh-CN" altLang="en-US" sz="2800">
              <a:solidFill>
                <a:schemeClr val="bg1"/>
              </a:solidFill>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a:sym typeface="+mn-ea"/>
              </a:rPr>
              <a:t>Facebook’s development process 这个图画出来</a:t>
            </a:r>
            <a:endParaRPr lang="zh-CN" altLang="en-US" sz="6000">
              <a:sym typeface="+mn-ea"/>
            </a:endParaRPr>
          </a:p>
        </p:txBody>
      </p:sp>
      <p:pic>
        <p:nvPicPr>
          <p:cNvPr id="4" name="图片 3"/>
          <p:cNvPicPr>
            <a:picLocks noChangeAspect="1"/>
          </p:cNvPicPr>
          <p:nvPr/>
        </p:nvPicPr>
        <p:blipFill>
          <a:blip r:embed="rId1"/>
          <a:stretch>
            <a:fillRect/>
          </a:stretch>
        </p:blipFill>
        <p:spPr>
          <a:xfrm>
            <a:off x="1750060" y="3112135"/>
            <a:ext cx="15023465" cy="800544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1846580"/>
          </a:xfrm>
        </p:spPr>
        <p:txBody>
          <a:bodyPr wrap="square" lIns="0" tIns="0" rIns="0" bIns="0">
            <a:spAutoFit/>
          </a:bodyPr>
          <a:lstStyle/>
          <a:p>
            <a:r>
              <a:rPr lang="zh-CN" altLang="en-US" sz="6000" dirty="0"/>
              <a:t>Facebook Infer: Advanced Static Analysis at Speed and Scale</a:t>
            </a:r>
            <a:endParaRPr lang="zh-CN" altLang="en-US" sz="6000" dirty="0"/>
          </a:p>
        </p:txBody>
      </p:sp>
      <p:sp>
        <p:nvSpPr>
          <p:cNvPr id="13" name="文本框 12"/>
          <p:cNvSpPr txBox="1"/>
          <p:nvPr/>
        </p:nvSpPr>
        <p:spPr>
          <a:xfrm>
            <a:off x="966470" y="2590165"/>
            <a:ext cx="2540000" cy="521970"/>
          </a:xfrm>
          <a:prstGeom prst="rect">
            <a:avLst/>
          </a:prstGeom>
          <a:noFill/>
        </p:spPr>
        <p:txBody>
          <a:bodyPr wrap="square" rtlCol="0" anchor="t">
            <a:spAutoFit/>
          </a:bodyPr>
          <a:p>
            <a:r>
              <a:rPr lang="zh-CN" altLang="en-US" sz="2800">
                <a:solidFill>
                  <a:schemeClr val="bg1"/>
                </a:solidFill>
              </a:rPr>
              <a:t>Infer</a:t>
            </a:r>
            <a:endParaRPr lang="zh-CN" altLang="en-US" sz="2800">
              <a:solidFill>
                <a:schemeClr val="bg1"/>
              </a:solidFill>
            </a:endParaRPr>
          </a:p>
        </p:txBody>
      </p:sp>
      <p:sp>
        <p:nvSpPr>
          <p:cNvPr id="14" name="文本框 13"/>
          <p:cNvSpPr txBox="1"/>
          <p:nvPr/>
        </p:nvSpPr>
        <p:spPr>
          <a:xfrm>
            <a:off x="2247900" y="2513965"/>
            <a:ext cx="14027785" cy="521970"/>
          </a:xfrm>
          <a:prstGeom prst="rect">
            <a:avLst/>
          </a:prstGeom>
          <a:noFill/>
        </p:spPr>
        <p:txBody>
          <a:bodyPr wrap="square" rtlCol="0" anchor="t">
            <a:spAutoFit/>
          </a:bodyPr>
          <a:p>
            <a:r>
              <a:rPr lang="zh-CN" altLang="en-US" sz="2800">
                <a:solidFill>
                  <a:schemeClr val="bg1"/>
                </a:solidFill>
              </a:rPr>
              <a:t>A static analyzer for Java, C, C++, and Objective-C http://fbinfer.com/</a:t>
            </a:r>
            <a:endParaRPr lang="zh-CN" altLang="en-US" sz="2800">
              <a:solidFill>
                <a:schemeClr val="bg1"/>
              </a:solidFill>
            </a:endParaRPr>
          </a:p>
        </p:txBody>
      </p:sp>
      <p:sp>
        <p:nvSpPr>
          <p:cNvPr id="3" name="文本框 2"/>
          <p:cNvSpPr txBox="1"/>
          <p:nvPr/>
        </p:nvSpPr>
        <p:spPr>
          <a:xfrm>
            <a:off x="927735" y="4006850"/>
            <a:ext cx="16668750" cy="5262245"/>
          </a:xfrm>
          <a:prstGeom prst="rect">
            <a:avLst/>
          </a:prstGeom>
          <a:noFill/>
        </p:spPr>
        <p:txBody>
          <a:bodyPr wrap="square" rtlCol="0" anchor="t">
            <a:spAutoFit/>
          </a:bodyPr>
          <a:p>
            <a:r>
              <a:rPr lang="zh-CN" altLang="en-US" sz="2800">
                <a:solidFill>
                  <a:schemeClr val="bg1"/>
                </a:solidFill>
                <a:sym typeface="+mn-ea"/>
              </a:rPr>
              <a:t>– Full automation and integration. The technique should be push-button and integrated into the development environment used by programmers.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sym typeface="+mn-ea"/>
              </a:rPr>
              <a:t>– Scalability. The technique scales to millions of lines of code.</a:t>
            </a:r>
            <a:endParaRPr lang="zh-CN" altLang="en-US" sz="2800">
              <a:solidFill>
                <a:schemeClr val="bg1"/>
              </a:solidFill>
            </a:endParaRPr>
          </a:p>
          <a:p>
            <a:endParaRPr lang="zh-CN" altLang="en-US" sz="2800">
              <a:solidFill>
                <a:schemeClr val="bg1"/>
              </a:solidFill>
            </a:endParaRPr>
          </a:p>
          <a:p>
            <a:r>
              <a:rPr lang="zh-CN" altLang="en-US" sz="2800">
                <a:solidFill>
                  <a:schemeClr val="bg1"/>
                </a:solidFill>
                <a:sym typeface="+mn-ea"/>
              </a:rPr>
              <a:t>– Precision. Developers’ time is an important resource. An imprecise tool pro-</a:t>
            </a:r>
            <a:endParaRPr lang="zh-CN" altLang="en-US" sz="2800">
              <a:solidFill>
                <a:schemeClr val="bg1"/>
              </a:solidFill>
            </a:endParaRPr>
          </a:p>
          <a:p>
            <a:r>
              <a:rPr lang="zh-CN" altLang="en-US" sz="2800">
                <a:solidFill>
                  <a:schemeClr val="bg1"/>
                </a:solidFill>
                <a:sym typeface="+mn-ea"/>
              </a:rPr>
              <a:t>viding poor results would be seen as a waste of that resource.</a:t>
            </a:r>
            <a:endParaRPr lang="zh-CN" altLang="en-US" sz="2800">
              <a:solidFill>
                <a:schemeClr val="bg1"/>
              </a:solidFill>
            </a:endParaRPr>
          </a:p>
          <a:p>
            <a:endParaRPr lang="zh-CN" altLang="en-US" sz="2800">
              <a:solidFill>
                <a:schemeClr val="bg1"/>
              </a:solidFill>
            </a:endParaRPr>
          </a:p>
          <a:p>
            <a:r>
              <a:rPr lang="zh-CN" altLang="en-US" sz="2800">
                <a:solidFill>
                  <a:schemeClr val="bg1"/>
                </a:solidFill>
                <a:sym typeface="+mn-ea"/>
              </a:rPr>
              <a:t>– Fast Reporting. The analysis should not get in the way of the development cycle; therefore it has to report to developers in minutes, before programmers commit or make further changes. As we will see in Section 5, fast reporting is not only about analysing code fast, but it also involves good integration with</a:t>
            </a:r>
            <a:endParaRPr lang="zh-CN" altLang="en-US" sz="2800">
              <a:solidFill>
                <a:schemeClr val="bg1"/>
              </a:solidFill>
            </a:endParaRPr>
          </a:p>
          <a:p>
            <a:r>
              <a:rPr lang="zh-CN" altLang="en-US" sz="2800">
                <a:solidFill>
                  <a:schemeClr val="bg1"/>
                </a:solidFill>
                <a:sym typeface="+mn-ea"/>
              </a:rPr>
              <a:t>the existing infrastructure where many other tasks need to be performed.</a:t>
            </a:r>
            <a:endParaRPr lang="zh-CN" altLang="en-US" sz="2800">
              <a:solidFill>
                <a:schemeClr val="bg1"/>
              </a:solidFill>
              <a:sym typeface="+mn-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330"/>
          </a:xfrm>
        </p:spPr>
        <p:txBody>
          <a:bodyPr wrap="square" lIns="0" tIns="0" rIns="0" bIns="0">
            <a:spAutoFit/>
          </a:bodyPr>
          <a:lstStyle/>
          <a:p>
            <a:r>
              <a:rPr lang="zh-CN" altLang="en-US" sz="6000" dirty="0"/>
              <a:t>工具相关</a:t>
            </a:r>
            <a:endParaRPr lang="zh-CN" altLang="en-US" sz="6000" dirty="0"/>
          </a:p>
        </p:txBody>
      </p:sp>
      <p:sp>
        <p:nvSpPr>
          <p:cNvPr id="12" name="文本框 11"/>
          <p:cNvSpPr txBox="1"/>
          <p:nvPr/>
        </p:nvSpPr>
        <p:spPr>
          <a:xfrm>
            <a:off x="966470" y="3372485"/>
            <a:ext cx="18686145" cy="7416165"/>
          </a:xfrm>
          <a:prstGeom prst="rect">
            <a:avLst/>
          </a:prstGeom>
          <a:noFill/>
        </p:spPr>
        <p:txBody>
          <a:bodyPr wrap="square" rtlCol="0" anchor="t">
            <a:spAutoFit/>
          </a:bodyPr>
          <a:p>
            <a:r>
              <a:rPr lang="zh-CN" altLang="en-US" sz="2800">
                <a:solidFill>
                  <a:schemeClr val="bg1"/>
                </a:solidFill>
              </a:rPr>
              <a:t>reviewing and auditing source code;</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hosting and browsing repositories;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tracking bugs;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managing projects;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conversing with team members;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assembling a party to venture forth;</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writing stuff down and reading it later;</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hiding stuff from coworkers; and</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also some other things.</a:t>
            </a:r>
            <a:endParaRPr lang="zh-CN" altLang="en-US" sz="2800">
              <a:solidFill>
                <a:schemeClr val="bg1"/>
              </a:solidFill>
            </a:endParaRPr>
          </a:p>
        </p:txBody>
      </p:sp>
      <p:sp>
        <p:nvSpPr>
          <p:cNvPr id="13" name="文本框 12"/>
          <p:cNvSpPr txBox="1"/>
          <p:nvPr/>
        </p:nvSpPr>
        <p:spPr>
          <a:xfrm>
            <a:off x="966470" y="1980565"/>
            <a:ext cx="2540000" cy="521970"/>
          </a:xfrm>
          <a:prstGeom prst="rect">
            <a:avLst/>
          </a:prstGeom>
          <a:noFill/>
        </p:spPr>
        <p:txBody>
          <a:bodyPr wrap="square" rtlCol="0" anchor="t">
            <a:spAutoFit/>
          </a:bodyPr>
          <a:p>
            <a:r>
              <a:rPr lang="zh-CN" altLang="en-US" sz="2800">
                <a:solidFill>
                  <a:schemeClr val="bg1"/>
                </a:solidFill>
                <a:sym typeface="+mn-ea"/>
              </a:rPr>
              <a:t>Phabricator </a:t>
            </a:r>
            <a:endParaRPr lang="zh-CN" altLang="en-US" sz="2800">
              <a:solidFill>
                <a:schemeClr val="bg1"/>
              </a:solidFill>
            </a:endParaRPr>
          </a:p>
        </p:txBody>
      </p:sp>
      <p:sp>
        <p:nvSpPr>
          <p:cNvPr id="14" name="文本框 13"/>
          <p:cNvSpPr txBox="1"/>
          <p:nvPr/>
        </p:nvSpPr>
        <p:spPr>
          <a:xfrm>
            <a:off x="4598035" y="1980565"/>
            <a:ext cx="7630795" cy="521970"/>
          </a:xfrm>
          <a:prstGeom prst="rect">
            <a:avLst/>
          </a:prstGeom>
          <a:noFill/>
        </p:spPr>
        <p:txBody>
          <a:bodyPr wrap="square" rtlCol="0" anchor="t">
            <a:spAutoFit/>
          </a:bodyPr>
          <a:p>
            <a:r>
              <a:rPr lang="zh-CN" altLang="en-US" sz="2800">
                <a:solidFill>
                  <a:schemeClr val="bg1"/>
                </a:solidFill>
              </a:rPr>
              <a:t>http://phacility.com/phabricator/</a:t>
            </a:r>
            <a:endParaRPr lang="zh-CN" altLang="en-US" sz="280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Agenda</a:t>
            </a:r>
            <a:endParaRPr kumimoji="1" lang="zh-CN" altLang="en-US" dirty="0"/>
          </a:p>
        </p:txBody>
      </p:sp>
      <p:sp>
        <p:nvSpPr>
          <p:cNvPr id="3" name="文本占位符 2"/>
          <p:cNvSpPr>
            <a:spLocks noGrp="1"/>
          </p:cNvSpPr>
          <p:nvPr>
            <p:ph type="body" idx="1"/>
          </p:nvPr>
        </p:nvSpPr>
        <p:spPr>
          <a:xfrm>
            <a:off x="1822450" y="2678708"/>
            <a:ext cx="16514445" cy="6085640"/>
          </a:xfrm>
        </p:spPr>
        <p:txBody>
          <a:bodyPr/>
          <a:lstStyle/>
          <a:p>
            <a:pPr marL="685800" indent="-685800">
              <a:lnSpc>
                <a:spcPct val="150000"/>
              </a:lnSpc>
              <a:buFont typeface="Arial" panose="020B0604020202090204" pitchFamily="34" charset="0"/>
              <a:buChar char="•"/>
            </a:pPr>
            <a:r>
              <a:rPr kumimoji="1" lang="zh-CN" altLang="en-US" b="1" dirty="0">
                <a:solidFill>
                  <a:srgbClr val="FFC000"/>
                </a:solidFill>
              </a:rPr>
              <a:t>一、</a:t>
            </a:r>
            <a:r>
              <a:rPr kumimoji="1" lang="en-US" altLang="zh-CN" b="1" dirty="0">
                <a:solidFill>
                  <a:srgbClr val="FFC000"/>
                </a:solidFill>
              </a:rPr>
              <a:t>Facebook</a:t>
            </a:r>
            <a:r>
              <a:rPr kumimoji="1" lang="zh-CN" altLang="en-US" b="1" dirty="0">
                <a:solidFill>
                  <a:srgbClr val="FFC000"/>
                </a:solidFill>
              </a:rPr>
              <a:t>创业的故事</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a:solidFill>
                  <a:srgbClr val="FFC000"/>
                </a:solidFill>
              </a:rPr>
              <a:t>二、</a:t>
            </a:r>
            <a:r>
              <a:rPr kumimoji="1" lang="en-US" altLang="zh-CN" b="1" dirty="0">
                <a:solidFill>
                  <a:srgbClr val="FFC000"/>
                </a:solidFill>
              </a:rPr>
              <a:t>Facebook</a:t>
            </a:r>
            <a:r>
              <a:rPr kumimoji="1" lang="zh-CN" altLang="en-US" b="1" dirty="0">
                <a:solidFill>
                  <a:srgbClr val="FFC000"/>
                </a:solidFill>
              </a:rPr>
              <a:t>的组织和文化</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a:solidFill>
                  <a:srgbClr val="FFC000"/>
                </a:solidFill>
              </a:rPr>
              <a:t>三、</a:t>
            </a:r>
            <a:r>
              <a:rPr kumimoji="1" lang="en-US" altLang="zh-CN" b="1" dirty="0">
                <a:solidFill>
                  <a:srgbClr val="FFC000"/>
                </a:solidFill>
              </a:rPr>
              <a:t>Facebook</a:t>
            </a:r>
            <a:r>
              <a:rPr kumimoji="1" lang="zh-CN" altLang="en-US" b="1" dirty="0">
                <a:solidFill>
                  <a:srgbClr val="FFC000"/>
                </a:solidFill>
              </a:rPr>
              <a:t>的最佳管理实践</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smtClean="0">
                <a:solidFill>
                  <a:srgbClr val="FFC000"/>
                </a:solidFill>
              </a:rPr>
              <a:t>四</a:t>
            </a:r>
            <a:r>
              <a:rPr kumimoji="1" lang="zh-CN" altLang="en-US" b="1" dirty="0">
                <a:solidFill>
                  <a:srgbClr val="FFC000"/>
                </a:solidFill>
              </a:rPr>
              <a:t>、</a:t>
            </a:r>
            <a:r>
              <a:rPr kumimoji="1" lang="en-US" altLang="zh-CN" b="1" dirty="0">
                <a:solidFill>
                  <a:srgbClr val="FFC000"/>
                </a:solidFill>
              </a:rPr>
              <a:t>Facebook</a:t>
            </a:r>
            <a:r>
              <a:rPr kumimoji="1" lang="zh-CN" altLang="en-US" b="1" dirty="0">
                <a:solidFill>
                  <a:srgbClr val="FFC000"/>
                </a:solidFill>
              </a:rPr>
              <a:t>的最佳工程实践</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smtClean="0">
                <a:solidFill>
                  <a:srgbClr val="FFC000"/>
                </a:solidFill>
              </a:rPr>
              <a:t>五</a:t>
            </a:r>
            <a:r>
              <a:rPr kumimoji="1" lang="zh-CN" altLang="en-US" b="1" dirty="0">
                <a:solidFill>
                  <a:srgbClr val="FFC000"/>
                </a:solidFill>
              </a:rPr>
              <a:t>、</a:t>
            </a:r>
            <a:r>
              <a:rPr kumimoji="1" lang="en-US" altLang="zh-CN" b="1" dirty="0">
                <a:solidFill>
                  <a:srgbClr val="FFC000"/>
                </a:solidFill>
              </a:rPr>
              <a:t>Facebook</a:t>
            </a:r>
            <a:r>
              <a:rPr kumimoji="1" lang="zh-CN" altLang="en-US" b="1" dirty="0">
                <a:solidFill>
                  <a:srgbClr val="FFC000"/>
                </a:solidFill>
              </a:rPr>
              <a:t>带给我们的</a:t>
            </a:r>
            <a:r>
              <a:rPr kumimoji="1" lang="zh-CN" altLang="en-US" b="1" dirty="0" smtClean="0">
                <a:solidFill>
                  <a:srgbClr val="FFC000"/>
                </a:solidFill>
              </a:rPr>
              <a:t>启示</a:t>
            </a:r>
            <a:endParaRPr kumimoji="1" lang="en-US" altLang="zh-CN" b="1" dirty="0">
              <a:solidFill>
                <a:srgbClr val="FFC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330"/>
          </a:xfrm>
        </p:spPr>
        <p:txBody>
          <a:bodyPr wrap="square" lIns="0" tIns="0" rIns="0" bIns="0">
            <a:spAutoFit/>
          </a:bodyPr>
          <a:lstStyle/>
          <a:p>
            <a:r>
              <a:rPr lang="zh-CN" altLang="en-US" sz="6000" dirty="0"/>
              <a:t>工具相关</a:t>
            </a:r>
            <a:endParaRPr lang="zh-CN" altLang="en-US" sz="6000" dirty="0"/>
          </a:p>
        </p:txBody>
      </p:sp>
      <p:sp>
        <p:nvSpPr>
          <p:cNvPr id="12" name="文本框 11"/>
          <p:cNvSpPr txBox="1"/>
          <p:nvPr/>
        </p:nvSpPr>
        <p:spPr>
          <a:xfrm>
            <a:off x="966470" y="3372485"/>
            <a:ext cx="18686145" cy="3107690"/>
          </a:xfrm>
          <a:prstGeom prst="rect">
            <a:avLst/>
          </a:prstGeom>
          <a:noFill/>
        </p:spPr>
        <p:txBody>
          <a:bodyPr wrap="square" rtlCol="0" anchor="t">
            <a:spAutoFit/>
          </a:bodyPr>
          <a:p>
            <a:r>
              <a:rPr lang="zh-CN" altLang="en-US" sz="2800">
                <a:solidFill>
                  <a:schemeClr val="bg1"/>
                </a:solidFill>
              </a:rPr>
              <a:t>👩 Developer Ready: A comprehensive JavaScript testing solution. Works out of the box for most JavaScript projects.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 Instant Feedback: Fast, interactive watch mode only runs test files related to changed files.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  Snapshot Testing: Capture snapshots of large objects to simplify testing and to analyze how they change over time.</a:t>
            </a:r>
            <a:endParaRPr lang="zh-CN" altLang="en-US" sz="2800">
              <a:solidFill>
                <a:schemeClr val="bg1"/>
              </a:solidFill>
            </a:endParaRPr>
          </a:p>
        </p:txBody>
      </p:sp>
      <p:sp>
        <p:nvSpPr>
          <p:cNvPr id="13" name="文本框 12"/>
          <p:cNvSpPr txBox="1"/>
          <p:nvPr/>
        </p:nvSpPr>
        <p:spPr>
          <a:xfrm>
            <a:off x="966470" y="1980565"/>
            <a:ext cx="2540000" cy="521970"/>
          </a:xfrm>
          <a:prstGeom prst="rect">
            <a:avLst/>
          </a:prstGeom>
          <a:noFill/>
        </p:spPr>
        <p:txBody>
          <a:bodyPr wrap="square" rtlCol="0" anchor="t">
            <a:spAutoFit/>
          </a:bodyPr>
          <a:p>
            <a:r>
              <a:rPr lang="zh-CN" altLang="en-US" sz="2800">
                <a:solidFill>
                  <a:schemeClr val="bg1"/>
                </a:solidFill>
              </a:rPr>
              <a:t>jest</a:t>
            </a:r>
            <a:endParaRPr lang="zh-CN" altLang="en-US" sz="2800">
              <a:solidFill>
                <a:schemeClr val="bg1"/>
              </a:solidFill>
            </a:endParaRPr>
          </a:p>
        </p:txBody>
      </p:sp>
      <p:sp>
        <p:nvSpPr>
          <p:cNvPr id="14" name="文本框 13"/>
          <p:cNvSpPr txBox="1"/>
          <p:nvPr/>
        </p:nvSpPr>
        <p:spPr>
          <a:xfrm>
            <a:off x="2247900" y="1980565"/>
            <a:ext cx="7630795" cy="521970"/>
          </a:xfrm>
          <a:prstGeom prst="rect">
            <a:avLst/>
          </a:prstGeom>
          <a:noFill/>
        </p:spPr>
        <p:txBody>
          <a:bodyPr wrap="square" rtlCol="0" anchor="t">
            <a:spAutoFit/>
          </a:bodyPr>
          <a:p>
            <a:r>
              <a:rPr lang="zh-CN" altLang="en-US" sz="2800">
                <a:solidFill>
                  <a:schemeClr val="bg1"/>
                </a:solidFill>
              </a:rPr>
              <a:t>Delightful JavaScript Testing. https://jestjs.io</a:t>
            </a:r>
            <a:endParaRPr lang="zh-CN" altLang="en-US" sz="2800">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330"/>
          </a:xfrm>
        </p:spPr>
        <p:txBody>
          <a:bodyPr wrap="square" lIns="0" tIns="0" rIns="0" bIns="0">
            <a:spAutoFit/>
          </a:bodyPr>
          <a:lstStyle/>
          <a:p>
            <a:r>
              <a:rPr lang="zh-CN" altLang="en-US" sz="6000" dirty="0"/>
              <a:t>工具相关</a:t>
            </a:r>
            <a:endParaRPr lang="zh-CN" altLang="en-US" sz="6000" dirty="0"/>
          </a:p>
        </p:txBody>
      </p:sp>
      <p:sp>
        <p:nvSpPr>
          <p:cNvPr id="12" name="文本框 11"/>
          <p:cNvSpPr txBox="1"/>
          <p:nvPr/>
        </p:nvSpPr>
        <p:spPr>
          <a:xfrm>
            <a:off x="966470" y="3372485"/>
            <a:ext cx="18686145" cy="3107690"/>
          </a:xfrm>
          <a:prstGeom prst="rect">
            <a:avLst/>
          </a:prstGeom>
          <a:noFill/>
        </p:spPr>
        <p:txBody>
          <a:bodyPr wrap="square" rtlCol="0" anchor="t">
            <a:spAutoFit/>
          </a:bodyPr>
          <a:p>
            <a:r>
              <a:rPr lang="zh-CN" altLang="en-US" sz="2800">
                <a:solidFill>
                  <a:schemeClr val="bg1"/>
                </a:solidFill>
              </a:rPr>
              <a:t>👩 Developer Ready: A comprehensive JavaScript testing solution. Works out of the box for most JavaScript projects.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 Instant Feedback: Fast, interactive watch mode only runs test files related to changed files.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  Snapshot Testing: Capture snapshots of large objects to simplify testing and to analyze how they change over time.</a:t>
            </a:r>
            <a:endParaRPr lang="zh-CN" altLang="en-US" sz="2800">
              <a:solidFill>
                <a:schemeClr val="bg1"/>
              </a:solidFill>
            </a:endParaRPr>
          </a:p>
        </p:txBody>
      </p:sp>
      <p:sp>
        <p:nvSpPr>
          <p:cNvPr id="13" name="文本框 12"/>
          <p:cNvSpPr txBox="1"/>
          <p:nvPr/>
        </p:nvSpPr>
        <p:spPr>
          <a:xfrm>
            <a:off x="966470" y="1980565"/>
            <a:ext cx="2540000" cy="521970"/>
          </a:xfrm>
          <a:prstGeom prst="rect">
            <a:avLst/>
          </a:prstGeom>
          <a:noFill/>
        </p:spPr>
        <p:txBody>
          <a:bodyPr wrap="square" rtlCol="0" anchor="t">
            <a:spAutoFit/>
          </a:bodyPr>
          <a:p>
            <a:r>
              <a:rPr lang="zh-CN" altLang="en-US" sz="2800">
                <a:solidFill>
                  <a:schemeClr val="bg1"/>
                </a:solidFill>
              </a:rPr>
              <a:t>Sapienz</a:t>
            </a:r>
            <a:endParaRPr lang="zh-CN" altLang="en-US" sz="2800">
              <a:solidFill>
                <a:schemeClr val="bg1"/>
              </a:solidFill>
            </a:endParaRPr>
          </a:p>
        </p:txBody>
      </p:sp>
      <p:sp>
        <p:nvSpPr>
          <p:cNvPr id="14" name="文本框 13"/>
          <p:cNvSpPr txBox="1"/>
          <p:nvPr/>
        </p:nvSpPr>
        <p:spPr>
          <a:xfrm>
            <a:off x="2247900" y="1980565"/>
            <a:ext cx="7630795" cy="521970"/>
          </a:xfrm>
          <a:prstGeom prst="rect">
            <a:avLst/>
          </a:prstGeom>
          <a:noFill/>
        </p:spPr>
        <p:txBody>
          <a:bodyPr wrap="square" rtlCol="0" anchor="t">
            <a:spAutoFit/>
          </a:bodyPr>
          <a:p>
            <a:r>
              <a:rPr lang="en-US" altLang="zh-CN" sz="2800">
                <a:solidFill>
                  <a:schemeClr val="bg1"/>
                </a:solidFill>
              </a:rPr>
              <a:t> </a:t>
            </a:r>
            <a:r>
              <a:rPr lang="zh-CN" altLang="en-US" sz="2800">
                <a:solidFill>
                  <a:schemeClr val="bg1"/>
                </a:solidFill>
              </a:rPr>
              <a:t>Intelligent automated software testing at scale</a:t>
            </a:r>
            <a:endParaRPr lang="zh-CN" altLang="en-US" sz="2800">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330"/>
          </a:xfrm>
        </p:spPr>
        <p:txBody>
          <a:bodyPr wrap="square" lIns="0" tIns="0" rIns="0" bIns="0">
            <a:spAutoFit/>
          </a:bodyPr>
          <a:lstStyle/>
          <a:p>
            <a:r>
              <a:rPr lang="zh-CN" altLang="en-US" sz="6000" dirty="0"/>
              <a:t>工具相关</a:t>
            </a:r>
            <a:endParaRPr lang="zh-CN" altLang="en-US" sz="6000" dirty="0"/>
          </a:p>
        </p:txBody>
      </p:sp>
      <p:sp>
        <p:nvSpPr>
          <p:cNvPr id="12" name="文本框 11"/>
          <p:cNvSpPr txBox="1"/>
          <p:nvPr/>
        </p:nvSpPr>
        <p:spPr>
          <a:xfrm>
            <a:off x="966470" y="3372485"/>
            <a:ext cx="18686145" cy="521970"/>
          </a:xfrm>
          <a:prstGeom prst="rect">
            <a:avLst/>
          </a:prstGeom>
          <a:noFill/>
        </p:spPr>
        <p:txBody>
          <a:bodyPr wrap="square" rtlCol="0" anchor="t">
            <a:spAutoFit/>
          </a:bodyPr>
          <a:p>
            <a:r>
              <a:rPr lang="zh-CN" altLang="en-US" sz="2800">
                <a:solidFill>
                  <a:schemeClr val="bg1"/>
                </a:solidFill>
              </a:rPr>
              <a:t>https://nuclide.io/docs/editor/basics/</a:t>
            </a:r>
            <a:endParaRPr lang="zh-CN" altLang="en-US" sz="2800">
              <a:solidFill>
                <a:schemeClr val="bg1"/>
              </a:solidFill>
            </a:endParaRPr>
          </a:p>
        </p:txBody>
      </p:sp>
      <p:sp>
        <p:nvSpPr>
          <p:cNvPr id="13" name="文本框 12"/>
          <p:cNvSpPr txBox="1"/>
          <p:nvPr/>
        </p:nvSpPr>
        <p:spPr>
          <a:xfrm>
            <a:off x="966470" y="1980565"/>
            <a:ext cx="2540000" cy="521970"/>
          </a:xfrm>
          <a:prstGeom prst="rect">
            <a:avLst/>
          </a:prstGeom>
          <a:noFill/>
        </p:spPr>
        <p:txBody>
          <a:bodyPr wrap="square" rtlCol="0" anchor="t">
            <a:spAutoFit/>
          </a:bodyPr>
          <a:p>
            <a:r>
              <a:rPr lang="zh-CN" altLang="en-US" sz="2800">
                <a:solidFill>
                  <a:schemeClr val="bg1"/>
                </a:solidFill>
              </a:rPr>
              <a:t>Nuclide</a:t>
            </a:r>
            <a:endParaRPr lang="zh-CN" altLang="en-US" sz="2800">
              <a:solidFill>
                <a:schemeClr val="bg1"/>
              </a:solidFill>
            </a:endParaRPr>
          </a:p>
        </p:txBody>
      </p:sp>
      <p:sp>
        <p:nvSpPr>
          <p:cNvPr id="14" name="文本框 13"/>
          <p:cNvSpPr txBox="1"/>
          <p:nvPr/>
        </p:nvSpPr>
        <p:spPr>
          <a:xfrm>
            <a:off x="2547620" y="1980565"/>
            <a:ext cx="17757775" cy="521970"/>
          </a:xfrm>
          <a:prstGeom prst="rect">
            <a:avLst/>
          </a:prstGeom>
          <a:noFill/>
        </p:spPr>
        <p:txBody>
          <a:bodyPr wrap="square" rtlCol="0" anchor="t">
            <a:spAutoFit/>
          </a:bodyPr>
          <a:p>
            <a:r>
              <a:rPr lang="zh-CN" altLang="en-US" sz="2800">
                <a:solidFill>
                  <a:schemeClr val="bg1"/>
                </a:solidFill>
              </a:rPr>
              <a:t>An open IDE for web and native mobile development, built on top of Atom https://nuclide.io</a:t>
            </a:r>
            <a:endParaRPr lang="zh-CN" altLang="en-US" sz="2800">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330"/>
          </a:xfrm>
        </p:spPr>
        <p:txBody>
          <a:bodyPr wrap="square" lIns="0" tIns="0" rIns="0" bIns="0">
            <a:spAutoFit/>
          </a:bodyPr>
          <a:lstStyle/>
          <a:p>
            <a:r>
              <a:rPr lang="zh-CN" altLang="en-US" sz="6000" dirty="0"/>
              <a:t>工具相关</a:t>
            </a:r>
            <a:endParaRPr lang="zh-CN" altLang="en-US" sz="6000" dirty="0"/>
          </a:p>
        </p:txBody>
      </p:sp>
      <p:sp>
        <p:nvSpPr>
          <p:cNvPr id="3" name="Text Placeholder 2"/>
          <p:cNvSpPr>
            <a:spLocks noGrp="1"/>
          </p:cNvSpPr>
          <p:nvPr>
            <p:ph type="body" idx="1"/>
          </p:nvPr>
        </p:nvSpPr>
        <p:spPr>
          <a:xfrm>
            <a:off x="1038511" y="3895377"/>
            <a:ext cx="18093691" cy="738664"/>
          </a:xfrm>
        </p:spPr>
        <p:txBody>
          <a:bodyPr/>
          <a:lstStyle/>
          <a:p>
            <a:r>
              <a:rPr lang="zh-CN" altLang="en-US" sz="4800" dirty="0"/>
              <a:t>代码审查工具：</a:t>
            </a:r>
            <a:r>
              <a:rPr lang="en-US" altLang="zh-CN" sz="4800" dirty="0" err="1"/>
              <a:t>Phabricator</a:t>
            </a:r>
            <a:endParaRPr lang="zh-CN" altLang="en-US" sz="4800" dirty="0"/>
          </a:p>
        </p:txBody>
      </p:sp>
      <p:sp>
        <p:nvSpPr>
          <p:cNvPr id="4" name="Text Placeholder 2"/>
          <p:cNvSpPr txBox="1"/>
          <p:nvPr/>
        </p:nvSpPr>
        <p:spPr>
          <a:xfrm>
            <a:off x="1005204" y="6264275"/>
            <a:ext cx="18093691" cy="73866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a:t>代码开发工具：</a:t>
            </a:r>
            <a:r>
              <a:rPr lang="en-US" altLang="zh-CN" sz="4800" kern="0" dirty="0"/>
              <a:t>Nuclide</a:t>
            </a:r>
            <a:endParaRPr lang="zh-CN" altLang="en-US" sz="4800" kern="0" dirty="0"/>
          </a:p>
        </p:txBody>
      </p:sp>
      <p:sp>
        <p:nvSpPr>
          <p:cNvPr id="5" name="Text Placeholder 2"/>
          <p:cNvSpPr txBox="1"/>
          <p:nvPr/>
        </p:nvSpPr>
        <p:spPr>
          <a:xfrm>
            <a:off x="1018982" y="5218326"/>
            <a:ext cx="18093691" cy="55399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3600" kern="0" dirty="0"/>
              <a:t>支持：代码审查、代码静态扫描，单元测试，集成测试，前后端联调</a:t>
            </a:r>
            <a:endParaRPr lang="zh-CN" altLang="en-US" sz="3600" kern="0" dirty="0"/>
          </a:p>
        </p:txBody>
      </p:sp>
      <p:sp>
        <p:nvSpPr>
          <p:cNvPr id="6" name="Text Placeholder 2"/>
          <p:cNvSpPr txBox="1"/>
          <p:nvPr/>
        </p:nvSpPr>
        <p:spPr>
          <a:xfrm>
            <a:off x="755650" y="8079175"/>
            <a:ext cx="18093691" cy="1661993"/>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3600" kern="0" dirty="0"/>
              <a:t>Facebook</a:t>
            </a:r>
            <a:r>
              <a:rPr lang="zh-CN" altLang="en-US" sz="3600" kern="0" dirty="0"/>
              <a:t>没有专职的测试人员，只有测试工具团队，运维人员也很少，主要是提供大量的工具让开发人员能够自己进行测试、运维的基本工作，实现开发人员在“开发、测试、运维”这几个步骤上的全栈工作。   </a:t>
            </a:r>
            <a:endParaRPr lang="zh-CN" altLang="en-US" sz="3600" kern="0" dirty="0"/>
          </a:p>
        </p:txBody>
      </p:sp>
      <p:sp>
        <p:nvSpPr>
          <p:cNvPr id="7" name="Text Placeholder 2"/>
          <p:cNvSpPr txBox="1"/>
          <p:nvPr/>
        </p:nvSpPr>
        <p:spPr>
          <a:xfrm>
            <a:off x="991665" y="2357476"/>
            <a:ext cx="18093691" cy="1107996"/>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3600" kern="0" dirty="0"/>
              <a:t>Facebook</a:t>
            </a:r>
            <a:r>
              <a:rPr lang="zh-CN" altLang="en-US" sz="3600" kern="0" dirty="0"/>
              <a:t>没有一个端到端的流水线，采取的方式是：让这些流程中使用的工具通过开放的</a:t>
            </a:r>
            <a:r>
              <a:rPr lang="en-US" altLang="zh-CN" sz="3600" kern="0" dirty="0"/>
              <a:t>API</a:t>
            </a:r>
            <a:r>
              <a:rPr lang="zh-CN" altLang="en-US" sz="3600" kern="0" dirty="0"/>
              <a:t>进行一个网状连接，从而使开发者可以灵活定义小范围的流程，高效工作。</a:t>
            </a:r>
            <a:endParaRPr lang="zh-CN" altLang="en-US" sz="3600" kern="0" dirty="0"/>
          </a:p>
        </p:txBody>
      </p:sp>
      <p:sp>
        <p:nvSpPr>
          <p:cNvPr id="8" name="Text Placeholder 2"/>
          <p:cNvSpPr txBox="1"/>
          <p:nvPr/>
        </p:nvSpPr>
        <p:spPr>
          <a:xfrm>
            <a:off x="755650" y="10386027"/>
            <a:ext cx="18093691" cy="55399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3600" kern="0" dirty="0">
                <a:solidFill>
                  <a:srgbClr val="FFC000"/>
                </a:solidFill>
              </a:rPr>
              <a:t>职能团队提供平台和工具，让全栈工程师能够自己处理端到端工作。</a:t>
            </a:r>
            <a:endParaRPr lang="zh-CN" altLang="en-US" sz="3600" kern="0" dirty="0">
              <a:solidFill>
                <a:srgbClr val="FFC000"/>
              </a:solidFill>
            </a:endParaRPr>
          </a:p>
        </p:txBody>
      </p:sp>
      <p:pic>
        <p:nvPicPr>
          <p:cNvPr id="10" name="图片 9"/>
          <p:cNvPicPr>
            <a:picLocks noChangeAspect="1"/>
          </p:cNvPicPr>
          <p:nvPr/>
        </p:nvPicPr>
        <p:blipFill>
          <a:blip r:embed="rId1"/>
          <a:stretch>
            <a:fillRect/>
          </a:stretch>
        </p:blipFill>
        <p:spPr>
          <a:xfrm>
            <a:off x="9366250" y="5967974"/>
            <a:ext cx="4067175" cy="1619250"/>
          </a:xfrm>
          <a:prstGeom prst="rect">
            <a:avLst/>
          </a:prstGeom>
        </p:spPr>
      </p:pic>
      <p:pic>
        <p:nvPicPr>
          <p:cNvPr id="11" name="图片 10"/>
          <p:cNvPicPr>
            <a:picLocks noChangeAspect="1"/>
          </p:cNvPicPr>
          <p:nvPr/>
        </p:nvPicPr>
        <p:blipFill>
          <a:blip r:embed="rId2"/>
          <a:stretch>
            <a:fillRect/>
          </a:stretch>
        </p:blipFill>
        <p:spPr>
          <a:xfrm>
            <a:off x="10085356" y="3942016"/>
            <a:ext cx="1352550" cy="91632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3016210"/>
          </a:xfrm>
        </p:spPr>
        <p:txBody>
          <a:bodyPr/>
          <a:lstStyle/>
          <a:p>
            <a:r>
              <a:rPr kumimoji="1" lang="en-US" altLang="zh-CN" dirty="0" err="1"/>
              <a:t>FaceBook</a:t>
            </a:r>
            <a:r>
              <a:rPr kumimoji="1" lang="zh-CN" altLang="en-US" dirty="0"/>
              <a:t>的</a:t>
            </a:r>
            <a:r>
              <a:rPr kumimoji="1" lang="en-US" altLang="zh-CN" dirty="0"/>
              <a:t>DevOps</a:t>
            </a:r>
            <a:r>
              <a:rPr kumimoji="1" lang="zh-CN" altLang="en-US" dirty="0"/>
              <a:t>之旅</a:t>
            </a:r>
            <a:endParaRPr kumimoji="1" lang="zh-CN" altLang="en-US" dirty="0"/>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Facebook Development </a:t>
            </a:r>
            <a:endParaRPr lang="zh-CN" altLang="en-US" sz="6000" dirty="0"/>
          </a:p>
        </p:txBody>
      </p:sp>
      <p:sp>
        <p:nvSpPr>
          <p:cNvPr id="4" name="矩形 3"/>
          <p:cNvSpPr/>
          <p:nvPr/>
        </p:nvSpPr>
        <p:spPr>
          <a:xfrm>
            <a:off x="1136650" y="2606675"/>
            <a:ext cx="17526000" cy="7571303"/>
          </a:xfrm>
          <a:prstGeom prst="rect">
            <a:avLst/>
          </a:prstGeom>
        </p:spPr>
        <p:txBody>
          <a:bodyPr wrap="square">
            <a:spAutoFit/>
          </a:bodyPr>
          <a:lstStyle/>
          <a:p>
            <a:r>
              <a:rPr lang="en-GB" altLang="zh-CN" sz="5400" dirty="0">
                <a:solidFill>
                  <a:schemeClr val="bg1"/>
                </a:solidFill>
                <a:latin typeface="Microsoft YaHei" panose="020B0503020204020204" pitchFamily="34" charset="-122"/>
                <a:ea typeface="Microsoft YaHei" panose="020B0503020204020204" pitchFamily="34" charset="-122"/>
              </a:rPr>
              <a:t>• There is no detailed plan to achieve a final, well-specified product.</a:t>
            </a:r>
            <a:br>
              <a:rPr lang="en-GB" altLang="zh-CN" sz="5400" dirty="0">
                <a:solidFill>
                  <a:schemeClr val="bg1"/>
                </a:solidFill>
                <a:latin typeface="Microsoft YaHei" panose="020B0503020204020204" pitchFamily="34" charset="-122"/>
                <a:ea typeface="Microsoft YaHei" panose="020B0503020204020204" pitchFamily="34" charset="-122"/>
              </a:rPr>
            </a:br>
            <a:r>
              <a:rPr lang="en-GB" altLang="zh-CN" sz="5400" dirty="0">
                <a:solidFill>
                  <a:schemeClr val="bg1"/>
                </a:solidFill>
                <a:latin typeface="Microsoft YaHei" panose="020B0503020204020204" pitchFamily="34" charset="-122"/>
                <a:ea typeface="Microsoft YaHei" panose="020B0503020204020204" pitchFamily="34" charset="-122"/>
              </a:rPr>
              <a:t>• Engineers work directly on a common codebase with no branches and merging. • There is no separate QA team responsible for testing.</a:t>
            </a:r>
            <a:br>
              <a:rPr lang="en-GB" altLang="zh-CN" sz="5400" dirty="0">
                <a:solidFill>
                  <a:schemeClr val="bg1"/>
                </a:solidFill>
                <a:latin typeface="Microsoft YaHei" panose="020B0503020204020204" pitchFamily="34" charset="-122"/>
                <a:ea typeface="Microsoft YaHei" panose="020B0503020204020204" pitchFamily="34" charset="-122"/>
              </a:rPr>
            </a:br>
            <a:r>
              <a:rPr lang="en-GB" altLang="zh-CN" sz="5400" dirty="0">
                <a:solidFill>
                  <a:schemeClr val="bg1"/>
                </a:solidFill>
                <a:latin typeface="Microsoft YaHei" panose="020B0503020204020204" pitchFamily="34" charset="-122"/>
                <a:ea typeface="Microsoft YaHei" panose="020B0503020204020204" pitchFamily="34" charset="-122"/>
              </a:rPr>
              <a:t>• New code is released at a high rate, currently twice every working day.</a:t>
            </a:r>
            <a:br>
              <a:rPr lang="en-GB" altLang="zh-CN" sz="5400" dirty="0">
                <a:solidFill>
                  <a:schemeClr val="bg1"/>
                </a:solidFill>
                <a:latin typeface="Microsoft YaHei" panose="020B0503020204020204" pitchFamily="34" charset="-122"/>
                <a:ea typeface="Microsoft YaHei" panose="020B0503020204020204" pitchFamily="34" charset="-122"/>
              </a:rPr>
            </a:br>
            <a:r>
              <a:rPr lang="en-GB" altLang="zh-CN" sz="5400" dirty="0">
                <a:solidFill>
                  <a:schemeClr val="bg1"/>
                </a:solidFill>
                <a:latin typeface="Microsoft YaHei" panose="020B0503020204020204" pitchFamily="34" charset="-122"/>
                <a:ea typeface="Microsoft YaHei" panose="020B0503020204020204" pitchFamily="34" charset="-122"/>
              </a:rPr>
              <a:t>• Engineers self-select what to work on.</a:t>
            </a:r>
            <a:br>
              <a:rPr lang="en-GB" altLang="zh-CN" sz="5400" dirty="0">
                <a:solidFill>
                  <a:schemeClr val="bg1"/>
                </a:solidFill>
                <a:latin typeface="Microsoft YaHei" panose="020B0503020204020204" pitchFamily="34" charset="-122"/>
                <a:ea typeface="Microsoft YaHei" panose="020B0503020204020204" pitchFamily="34" charset="-122"/>
              </a:rPr>
            </a:br>
            <a:r>
              <a:rPr lang="en-GB" altLang="zh-CN" sz="5400" dirty="0">
                <a:solidFill>
                  <a:schemeClr val="bg1"/>
                </a:solidFill>
                <a:latin typeface="Microsoft YaHei" panose="020B0503020204020204" pitchFamily="34" charset="-122"/>
                <a:ea typeface="Microsoft YaHei" panose="020B0503020204020204" pitchFamily="34" charset="-122"/>
              </a:rPr>
              <a:t>• There is no assignment of blame for failures. </a:t>
            </a:r>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Facebook Deployment  </a:t>
            </a:r>
            <a:endParaRPr lang="zh-CN" altLang="en-US" sz="6000" dirty="0"/>
          </a:p>
        </p:txBody>
      </p:sp>
      <p:pic>
        <p:nvPicPr>
          <p:cNvPr id="3" name="图片 2"/>
          <p:cNvPicPr>
            <a:picLocks noChangeAspect="1"/>
          </p:cNvPicPr>
          <p:nvPr/>
        </p:nvPicPr>
        <p:blipFill>
          <a:blip r:embed="rId1"/>
          <a:stretch>
            <a:fillRect/>
          </a:stretch>
        </p:blipFill>
        <p:spPr>
          <a:xfrm>
            <a:off x="1005205" y="2530475"/>
            <a:ext cx="18093690" cy="69342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DevOps</a:t>
            </a:r>
            <a:r>
              <a:rPr lang="zh-CN" altLang="en-US" sz="6000" dirty="0"/>
              <a:t> </a:t>
            </a:r>
            <a:r>
              <a:rPr lang="en-US" altLang="zh-CN" sz="6000" dirty="0"/>
              <a:t>Stages</a:t>
            </a:r>
            <a:endParaRPr lang="zh-CN" altLang="en-US" sz="6000" dirty="0"/>
          </a:p>
        </p:txBody>
      </p:sp>
      <p:pic>
        <p:nvPicPr>
          <p:cNvPr id="5" name="图片 4"/>
          <p:cNvPicPr>
            <a:picLocks noChangeAspect="1"/>
          </p:cNvPicPr>
          <p:nvPr/>
        </p:nvPicPr>
        <p:blipFill>
          <a:blip r:embed="rId1"/>
          <a:stretch>
            <a:fillRect/>
          </a:stretch>
        </p:blipFill>
        <p:spPr>
          <a:xfrm>
            <a:off x="998855" y="2289447"/>
            <a:ext cx="17505045" cy="8165828"/>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Version</a:t>
            </a:r>
            <a:r>
              <a:rPr lang="zh-CN" altLang="en-US" sz="6000" dirty="0"/>
              <a:t> </a:t>
            </a:r>
            <a:r>
              <a:rPr lang="en-US" altLang="zh-CN" sz="6000" dirty="0"/>
              <a:t>Control</a:t>
            </a:r>
            <a:endParaRPr lang="zh-CN" altLang="en-US" sz="6000" dirty="0"/>
          </a:p>
        </p:txBody>
      </p:sp>
      <p:sp>
        <p:nvSpPr>
          <p:cNvPr id="4" name="矩形 3"/>
          <p:cNvSpPr/>
          <p:nvPr/>
        </p:nvSpPr>
        <p:spPr>
          <a:xfrm>
            <a:off x="1136650" y="2606675"/>
            <a:ext cx="17526000" cy="2585323"/>
          </a:xfrm>
          <a:prstGeom prst="rect">
            <a:avLst/>
          </a:prstGeom>
        </p:spPr>
        <p:txBody>
          <a:bodyPr wrap="square">
            <a:spAutoFit/>
          </a:bodyPr>
          <a:lstStyle/>
          <a:p>
            <a:r>
              <a:rPr lang="en-GB" altLang="zh-CN" sz="5400" dirty="0">
                <a:solidFill>
                  <a:schemeClr val="bg1"/>
                </a:solidFill>
                <a:latin typeface="Microsoft YaHei" panose="020B0503020204020204" pitchFamily="34" charset="-122"/>
                <a:ea typeface="Microsoft YaHei" panose="020B0503020204020204" pitchFamily="34" charset="-122"/>
              </a:rPr>
              <a:t>Regression tests</a:t>
            </a:r>
            <a:endParaRPr lang="en-GB" altLang="zh-CN" sz="5400" dirty="0">
              <a:solidFill>
                <a:schemeClr val="bg1"/>
              </a:solidFill>
              <a:latin typeface="Microsoft YaHei" panose="020B0503020204020204" pitchFamily="34" charset="-122"/>
              <a:ea typeface="Microsoft YaHei" panose="020B0503020204020204" pitchFamily="34" charset="-122"/>
            </a:endParaRPr>
          </a:p>
          <a:p>
            <a:r>
              <a:rPr lang="en-GB" altLang="zh-CN" sz="5400" dirty="0">
                <a:solidFill>
                  <a:schemeClr val="bg1"/>
                </a:solidFill>
                <a:latin typeface="Microsoft YaHei" panose="020B0503020204020204" pitchFamily="34" charset="-122"/>
                <a:ea typeface="Microsoft YaHei" panose="020B0503020204020204" pitchFamily="34" charset="-122"/>
              </a:rPr>
              <a:t>Integration tests</a:t>
            </a:r>
            <a:endParaRPr lang="en-GB" altLang="zh-CN" sz="5400" dirty="0">
              <a:solidFill>
                <a:schemeClr val="bg1"/>
              </a:solidFill>
              <a:latin typeface="Microsoft YaHei" panose="020B0503020204020204" pitchFamily="34" charset="-122"/>
              <a:ea typeface="Microsoft YaHei" panose="020B0503020204020204" pitchFamily="34" charset="-122"/>
            </a:endParaRPr>
          </a:p>
          <a:p>
            <a:r>
              <a:rPr lang="en-GB" altLang="zh-CN" sz="5400" dirty="0">
                <a:solidFill>
                  <a:schemeClr val="bg1"/>
                </a:solidFill>
                <a:latin typeface="Microsoft YaHei" panose="020B0503020204020204" pitchFamily="34" charset="-122"/>
                <a:ea typeface="Microsoft YaHei" panose="020B0503020204020204" pitchFamily="34" charset="-122"/>
              </a:rPr>
              <a:t>UI tests</a:t>
            </a:r>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Continuous Delivery</a:t>
            </a:r>
            <a:r>
              <a:rPr lang="zh-CN" altLang="en-US" sz="6000" dirty="0"/>
              <a:t> </a:t>
            </a:r>
            <a:r>
              <a:rPr lang="en-GB" altLang="zh-CN" sz="6000" dirty="0"/>
              <a:t>pipeline</a:t>
            </a:r>
            <a:endParaRPr lang="zh-CN" altLang="en-US" sz="6000" dirty="0"/>
          </a:p>
        </p:txBody>
      </p:sp>
      <p:sp>
        <p:nvSpPr>
          <p:cNvPr id="4" name="矩形 3"/>
          <p:cNvSpPr/>
          <p:nvPr/>
        </p:nvSpPr>
        <p:spPr>
          <a:xfrm>
            <a:off x="1005204" y="2183130"/>
            <a:ext cx="18093691" cy="15050274"/>
          </a:xfrm>
          <a:prstGeom prst="rect">
            <a:avLst/>
          </a:prstGeom>
        </p:spPr>
        <p:txBody>
          <a:bodyPr wrap="square">
            <a:spAutoFit/>
          </a:bodyPr>
          <a:lstStyle/>
          <a:p>
            <a:r>
              <a:rPr lang="en-GB" altLang="zh-CN" sz="5400" dirty="0">
                <a:solidFill>
                  <a:schemeClr val="bg1"/>
                </a:solidFill>
                <a:latin typeface="Microsoft YaHei" panose="020B0503020204020204" pitchFamily="34" charset="-122"/>
                <a:ea typeface="Microsoft YaHei" panose="020B0503020204020204" pitchFamily="34" charset="-122"/>
              </a:rPr>
              <a:t>Time-travel tests to manipulate time for long running scenarios</a:t>
            </a:r>
            <a:endParaRPr lang="en-GB" altLang="zh-CN" sz="5400" dirty="0">
              <a:solidFill>
                <a:schemeClr val="bg1"/>
              </a:solidFill>
              <a:latin typeface="Microsoft YaHei" panose="020B0503020204020204" pitchFamily="34" charset="-122"/>
              <a:ea typeface="Microsoft YaHei" panose="020B0503020204020204" pitchFamily="34" charset="-122"/>
            </a:endParaRPr>
          </a:p>
          <a:p>
            <a:r>
              <a:rPr lang="en-GB" altLang="zh-CN" sz="5400" dirty="0">
                <a:solidFill>
                  <a:schemeClr val="bg1"/>
                </a:solidFill>
                <a:latin typeface="Microsoft YaHei" panose="020B0503020204020204" pitchFamily="34" charset="-122"/>
                <a:ea typeface="Microsoft YaHei" panose="020B0503020204020204" pitchFamily="34" charset="-122"/>
              </a:rPr>
              <a:t>Time event tests, such as millennium rollover, daylight savings</a:t>
            </a:r>
            <a:endParaRPr lang="en-GB" altLang="zh-CN" sz="5400" dirty="0">
              <a:solidFill>
                <a:schemeClr val="bg1"/>
              </a:solidFill>
              <a:latin typeface="Microsoft YaHei" panose="020B0503020204020204" pitchFamily="34" charset="-122"/>
              <a:ea typeface="Microsoft YaHei" panose="020B0503020204020204" pitchFamily="34" charset="-122"/>
            </a:endParaRPr>
          </a:p>
          <a:p>
            <a:r>
              <a:rPr lang="en-GB" altLang="zh-CN" sz="5400" dirty="0">
                <a:solidFill>
                  <a:schemeClr val="bg1"/>
                </a:solidFill>
                <a:latin typeface="Microsoft YaHei" panose="020B0503020204020204" pitchFamily="34" charset="-122"/>
                <a:ea typeface="Microsoft YaHei" panose="020B0503020204020204" pitchFamily="34" charset="-122"/>
              </a:rPr>
              <a:t>General event simulation</a:t>
            </a:r>
            <a:endParaRPr lang="en-GB" altLang="zh-CN" sz="5400" dirty="0">
              <a:solidFill>
                <a:schemeClr val="bg1"/>
              </a:solidFill>
              <a:latin typeface="Microsoft YaHei" panose="020B0503020204020204" pitchFamily="34" charset="-122"/>
              <a:ea typeface="Microsoft YaHei" panose="020B0503020204020204" pitchFamily="34" charset="-122"/>
            </a:endParaRPr>
          </a:p>
          <a:p>
            <a:r>
              <a:rPr lang="en-GB" altLang="zh-CN" sz="5400" dirty="0">
                <a:solidFill>
                  <a:schemeClr val="bg1"/>
                </a:solidFill>
                <a:latin typeface="Microsoft YaHei" panose="020B0503020204020204" pitchFamily="34" charset="-122"/>
                <a:ea typeface="Microsoft YaHei" panose="020B0503020204020204" pitchFamily="34" charset="-122"/>
              </a:rPr>
              <a:t>Traffic flow tests</a:t>
            </a:r>
            <a:endParaRPr lang="en-GB" altLang="zh-CN" sz="5400" dirty="0">
              <a:solidFill>
                <a:schemeClr val="bg1"/>
              </a:solidFill>
              <a:latin typeface="Microsoft YaHei" panose="020B0503020204020204" pitchFamily="34" charset="-122"/>
              <a:ea typeface="Microsoft YaHei" panose="020B0503020204020204" pitchFamily="34" charset="-122"/>
            </a:endParaRPr>
          </a:p>
          <a:p>
            <a:r>
              <a:rPr lang="en-GB" altLang="zh-CN" sz="5400" dirty="0">
                <a:solidFill>
                  <a:schemeClr val="bg1"/>
                </a:solidFill>
                <a:latin typeface="Microsoft YaHei" panose="020B0503020204020204" pitchFamily="34" charset="-122"/>
                <a:ea typeface="Microsoft YaHei" panose="020B0503020204020204" pitchFamily="34" charset="-122"/>
              </a:rPr>
              <a:t>Tests for specific hardware and OS versions</a:t>
            </a:r>
            <a:endParaRPr lang="en-GB" altLang="zh-CN" sz="5400" dirty="0">
              <a:solidFill>
                <a:schemeClr val="bg1"/>
              </a:solidFill>
              <a:latin typeface="Microsoft YaHei" panose="020B0503020204020204" pitchFamily="34" charset="-122"/>
              <a:ea typeface="Microsoft YaHei" panose="020B0503020204020204" pitchFamily="34" charset="-122"/>
            </a:endParaRPr>
          </a:p>
          <a:p>
            <a:r>
              <a:rPr lang="en-GB" altLang="zh-CN" sz="5400" dirty="0">
                <a:solidFill>
                  <a:schemeClr val="bg1"/>
                </a:solidFill>
                <a:latin typeface="Microsoft YaHei" panose="020B0503020204020204" pitchFamily="34" charset="-122"/>
                <a:ea typeface="Microsoft YaHei" panose="020B0503020204020204" pitchFamily="34" charset="-122"/>
              </a:rPr>
              <a:t>Tests for dependencies, other software versions, OS changes</a:t>
            </a:r>
            <a:endParaRPr lang="en-GB" altLang="zh-CN" sz="5400" dirty="0">
              <a:solidFill>
                <a:schemeClr val="bg1"/>
              </a:solidFill>
              <a:latin typeface="Microsoft YaHei" panose="020B0503020204020204" pitchFamily="34" charset="-122"/>
              <a:ea typeface="Microsoft YaHei" panose="020B0503020204020204" pitchFamily="34" charset="-122"/>
            </a:endParaRPr>
          </a:p>
          <a:p>
            <a:r>
              <a:rPr lang="en-GB" altLang="zh-CN" sz="5400" dirty="0">
                <a:solidFill>
                  <a:schemeClr val="bg1"/>
                </a:solidFill>
                <a:latin typeface="Microsoft YaHei" panose="020B0503020204020204" pitchFamily="34" charset="-122"/>
                <a:ea typeface="Microsoft YaHei" panose="020B0503020204020204" pitchFamily="34" charset="-122"/>
              </a:rPr>
              <a:t>Failure tests: selectively destroy bits of application as in </a:t>
            </a:r>
            <a:r>
              <a:rPr lang="en-GB" altLang="zh-CN" sz="5400" dirty="0">
                <a:solidFill>
                  <a:schemeClr val="bg1"/>
                </a:solidFill>
                <a:latin typeface="Microsoft YaHei" panose="020B0503020204020204" pitchFamily="34" charset="-122"/>
                <a:ea typeface="Microsoft YaHei" panose="020B0503020204020204" pitchFamily="34" charset="-122"/>
                <a:hlinkClick r:id="rId1"/>
              </a:rPr>
              <a:t>Chaos Monkey</a:t>
            </a:r>
            <a:endParaRPr lang="en-GB" altLang="zh-CN" sz="5400" dirty="0">
              <a:solidFill>
                <a:schemeClr val="bg1"/>
              </a:solidFill>
              <a:latin typeface="Microsoft YaHei" panose="020B0503020204020204" pitchFamily="34" charset="-122"/>
              <a:ea typeface="Microsoft YaHei" panose="020B0503020204020204" pitchFamily="34" charset="-122"/>
            </a:endParaRPr>
          </a:p>
          <a:p>
            <a:r>
              <a:rPr lang="en-GB" altLang="zh-CN" sz="5400" dirty="0">
                <a:solidFill>
                  <a:schemeClr val="bg1"/>
                </a:solidFill>
                <a:latin typeface="Microsoft YaHei" panose="020B0503020204020204" pitchFamily="34" charset="-122"/>
                <a:ea typeface="Microsoft YaHei" panose="020B0503020204020204" pitchFamily="34" charset="-122"/>
              </a:rPr>
              <a:t>Memory leak detection such as provided by </a:t>
            </a:r>
            <a:r>
              <a:rPr lang="en-GB" altLang="zh-CN" sz="5400" dirty="0">
                <a:solidFill>
                  <a:schemeClr val="bg1"/>
                </a:solidFill>
                <a:latin typeface="Microsoft YaHei" panose="020B0503020204020204" pitchFamily="34" charset="-122"/>
                <a:ea typeface="Microsoft YaHei" panose="020B0503020204020204" pitchFamily="34" charset="-122"/>
                <a:hlinkClick r:id="rId2"/>
              </a:rPr>
              <a:t>plumbr</a:t>
            </a:r>
            <a:endParaRPr lang="en-GB" altLang="zh-CN" sz="5400" dirty="0">
              <a:solidFill>
                <a:schemeClr val="bg1"/>
              </a:solidFill>
              <a:latin typeface="Microsoft YaHei" panose="020B0503020204020204" pitchFamily="34" charset="-122"/>
              <a:ea typeface="Microsoft YaHei" panose="020B0503020204020204" pitchFamily="34" charset="-122"/>
            </a:endParaRPr>
          </a:p>
          <a:p>
            <a:r>
              <a:rPr lang="en-GB" altLang="zh-CN" sz="5400" dirty="0">
                <a:solidFill>
                  <a:schemeClr val="bg1"/>
                </a:solidFill>
                <a:latin typeface="Microsoft YaHei" panose="020B0503020204020204" pitchFamily="34" charset="-122"/>
                <a:ea typeface="Microsoft YaHei" panose="020B0503020204020204" pitchFamily="34" charset="-122"/>
              </a:rPr>
              <a:t>Regulation and compliance tests (for example automated PCI compliance scans)</a:t>
            </a:r>
            <a:endParaRPr lang="en-GB" altLang="zh-CN" sz="5400" dirty="0">
              <a:solidFill>
                <a:schemeClr val="bg1"/>
              </a:solidFill>
              <a:latin typeface="Microsoft YaHei" panose="020B0503020204020204" pitchFamily="34" charset="-122"/>
              <a:ea typeface="Microsoft YaHei" panose="020B0503020204020204" pitchFamily="34" charset="-122"/>
            </a:endParaRPr>
          </a:p>
          <a:p>
            <a:r>
              <a:rPr lang="en-GB" altLang="zh-CN" sz="5400" dirty="0">
                <a:solidFill>
                  <a:schemeClr val="bg1"/>
                </a:solidFill>
                <a:latin typeface="Microsoft YaHei" panose="020B0503020204020204" pitchFamily="34" charset="-122"/>
                <a:ea typeface="Microsoft YaHei" panose="020B0503020204020204" pitchFamily="34" charset="-122"/>
              </a:rPr>
              <a:t>App-specific analytics</a:t>
            </a:r>
            <a:endParaRPr lang="en-GB" altLang="zh-CN" sz="5400" dirty="0">
              <a:solidFill>
                <a:schemeClr val="bg1"/>
              </a:solidFill>
              <a:latin typeface="Microsoft YaHei" panose="020B0503020204020204" pitchFamily="34" charset="-122"/>
              <a:ea typeface="Microsoft YaHei" panose="020B0503020204020204" pitchFamily="34" charset="-122"/>
            </a:endParaRPr>
          </a:p>
          <a:p>
            <a:r>
              <a:rPr lang="en-GB" altLang="zh-CN" sz="5400" dirty="0">
                <a:solidFill>
                  <a:schemeClr val="bg1"/>
                </a:solidFill>
                <a:latin typeface="Microsoft YaHei" panose="020B0503020204020204" pitchFamily="34" charset="-122"/>
                <a:ea typeface="Microsoft YaHei" panose="020B0503020204020204" pitchFamily="34" charset="-122"/>
              </a:rPr>
              <a:t>Performance tests</a:t>
            </a:r>
            <a:endParaRPr lang="en-GB" altLang="zh-CN" sz="5400" dirty="0">
              <a:solidFill>
                <a:schemeClr val="bg1"/>
              </a:solidFill>
              <a:latin typeface="Microsoft YaHei" panose="020B0503020204020204" pitchFamily="34" charset="-122"/>
              <a:ea typeface="Microsoft YaHei" panose="020B0503020204020204" pitchFamily="34" charset="-122"/>
            </a:endParaRPr>
          </a:p>
          <a:p>
            <a:r>
              <a:rPr lang="en-GB" altLang="zh-CN" sz="5400" dirty="0" err="1">
                <a:solidFill>
                  <a:schemeClr val="bg1"/>
                </a:solidFill>
                <a:latin typeface="Microsoft YaHei" panose="020B0503020204020204" pitchFamily="34" charset="-122"/>
                <a:ea typeface="Microsoft YaHei" panose="020B0503020204020204" pitchFamily="34" charset="-122"/>
              </a:rPr>
              <a:t>Explorability</a:t>
            </a:r>
            <a:r>
              <a:rPr lang="en-GB" altLang="zh-CN" sz="5400" dirty="0">
                <a:solidFill>
                  <a:schemeClr val="bg1"/>
                </a:solidFill>
                <a:latin typeface="Microsoft YaHei" panose="020B0503020204020204" pitchFamily="34" charset="-122"/>
                <a:ea typeface="Microsoft YaHei" panose="020B0503020204020204" pitchFamily="34" charset="-122"/>
              </a:rPr>
              <a:t> tests</a:t>
            </a:r>
            <a:endParaRPr lang="en-GB" altLang="zh-CN" sz="5400" dirty="0">
              <a:solidFill>
                <a:schemeClr val="bg1"/>
              </a:solidFill>
              <a:latin typeface="Microsoft YaHei" panose="020B0503020204020204" pitchFamily="34" charset="-122"/>
              <a:ea typeface="Microsoft YaHei" panose="020B0503020204020204" pitchFamily="34" charset="-122"/>
            </a:endParaRPr>
          </a:p>
          <a:p>
            <a:r>
              <a:rPr lang="en-GB" altLang="zh-CN" sz="5400" dirty="0">
                <a:solidFill>
                  <a:schemeClr val="bg1"/>
                </a:solidFill>
                <a:latin typeface="Microsoft YaHei" panose="020B0503020204020204" pitchFamily="34" charset="-122"/>
                <a:ea typeface="Microsoft YaHei" panose="020B0503020204020204" pitchFamily="34" charset="-122"/>
              </a:rPr>
              <a:t>Usability tests</a:t>
            </a:r>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822450" y="3907886"/>
            <a:ext cx="17221200" cy="1231106"/>
          </a:xfrm>
        </p:spPr>
        <p:txBody>
          <a:bodyPr/>
          <a:lstStyle/>
          <a:p>
            <a:r>
              <a:rPr kumimoji="1" lang="zh-CN" altLang="en-US" sz="8000" dirty="0"/>
              <a:t>一、</a:t>
            </a:r>
            <a:r>
              <a:rPr kumimoji="1" lang="en-US" altLang="zh-CN" sz="8000" dirty="0" err="1"/>
              <a:t>FaceBook</a:t>
            </a:r>
            <a:r>
              <a:rPr kumimoji="1" lang="zh-CN" altLang="en-US" sz="8000" dirty="0"/>
              <a:t>创业的故事</a:t>
            </a:r>
            <a:endParaRPr kumimoji="1" lang="zh-CN" altLang="en-US" sz="8000" dirty="0"/>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27250" y="3865937"/>
            <a:ext cx="1848971" cy="12573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The practices relate to each other</a:t>
            </a:r>
            <a:endParaRPr lang="en-GB" altLang="zh-CN" sz="6000" dirty="0"/>
          </a:p>
        </p:txBody>
      </p:sp>
      <p:pic>
        <p:nvPicPr>
          <p:cNvPr id="3" name="图片 2"/>
          <p:cNvPicPr>
            <a:picLocks noChangeAspect="1"/>
          </p:cNvPicPr>
          <p:nvPr/>
        </p:nvPicPr>
        <p:blipFill>
          <a:blip r:embed="rId1"/>
          <a:stretch>
            <a:fillRect/>
          </a:stretch>
        </p:blipFill>
        <p:spPr>
          <a:xfrm>
            <a:off x="1005205" y="2301875"/>
            <a:ext cx="18093690" cy="851785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Continuous Deployment</a:t>
            </a:r>
            <a:endParaRPr lang="en-GB" altLang="zh-CN" sz="6000" dirty="0"/>
          </a:p>
        </p:txBody>
      </p:sp>
      <p:sp>
        <p:nvSpPr>
          <p:cNvPr id="5" name="矩形 4"/>
          <p:cNvSpPr/>
          <p:nvPr/>
        </p:nvSpPr>
        <p:spPr>
          <a:xfrm>
            <a:off x="1212850" y="2606675"/>
            <a:ext cx="17526000" cy="5909310"/>
          </a:xfrm>
          <a:prstGeom prst="rect">
            <a:avLst/>
          </a:prstGeom>
        </p:spPr>
        <p:txBody>
          <a:bodyPr wrap="square">
            <a:spAutoFit/>
          </a:bodyPr>
          <a:lstStyle/>
          <a:p>
            <a:pPr>
              <a:buFont typeface="Arial" panose="020B0604020202090204" pitchFamily="34" charset="0"/>
              <a:buChar char="•"/>
            </a:pPr>
            <a:r>
              <a:rPr lang="en-GB" altLang="zh-CN" sz="5400" dirty="0">
                <a:solidFill>
                  <a:schemeClr val="bg1"/>
                </a:solidFill>
                <a:latin typeface="Microsoft YaHei" panose="020B0503020204020204" pitchFamily="34" charset="-122"/>
                <a:ea typeface="Microsoft YaHei" panose="020B0503020204020204" pitchFamily="34" charset="-122"/>
              </a:rPr>
              <a:t>lower risk because of smaller, more in- </a:t>
            </a:r>
            <a:r>
              <a:rPr lang="en-GB" altLang="zh-CN" sz="5400" dirty="0" err="1">
                <a:solidFill>
                  <a:schemeClr val="bg1"/>
                </a:solidFill>
                <a:latin typeface="Microsoft YaHei" panose="020B0503020204020204" pitchFamily="34" charset="-122"/>
                <a:ea typeface="Microsoft YaHei" panose="020B0503020204020204" pitchFamily="34" charset="-122"/>
              </a:rPr>
              <a:t>cremental</a:t>
            </a:r>
            <a:r>
              <a:rPr lang="en-GB" altLang="zh-CN" sz="5400" dirty="0">
                <a:solidFill>
                  <a:schemeClr val="bg1"/>
                </a:solidFill>
                <a:latin typeface="Microsoft YaHei" panose="020B0503020204020204" pitchFamily="34" charset="-122"/>
                <a:ea typeface="Microsoft YaHei" panose="020B0503020204020204" pitchFamily="34" charset="-122"/>
              </a:rPr>
              <a:t> changes</a:t>
            </a:r>
            <a:endParaRPr lang="en-GB" altLang="zh-CN" sz="54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90204" pitchFamily="34" charset="0"/>
              <a:buChar char="•"/>
            </a:pPr>
            <a:r>
              <a:rPr lang="en-GB" altLang="zh-CN" sz="5400" dirty="0">
                <a:solidFill>
                  <a:schemeClr val="bg1"/>
                </a:solidFill>
                <a:latin typeface="Microsoft YaHei" panose="020B0503020204020204" pitchFamily="34" charset="-122"/>
                <a:ea typeface="Microsoft YaHei" panose="020B0503020204020204" pitchFamily="34" charset="-122"/>
              </a:rPr>
              <a:t>more rapid feedback from end users </a:t>
            </a:r>
            <a:endParaRPr lang="en-GB"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90204" pitchFamily="34" charset="0"/>
              <a:buChar char="•"/>
            </a:pPr>
            <a:endParaRPr lang="en-GB"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90204" pitchFamily="34" charset="0"/>
              <a:buChar char="•"/>
            </a:pPr>
            <a:r>
              <a:rPr lang="en-GB" altLang="zh-CN" sz="5400" dirty="0">
                <a:solidFill>
                  <a:schemeClr val="bg1"/>
                </a:solidFill>
                <a:latin typeface="Microsoft YaHei" panose="020B0503020204020204" pitchFamily="34" charset="-122"/>
                <a:ea typeface="Microsoft YaHei" panose="020B0503020204020204" pitchFamily="34" charset="-122"/>
              </a:rPr>
              <a:t>improved ability to respond more quickly to threats such as security vulnerabilities .</a:t>
            </a:r>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Continuous Deployment Tools</a:t>
            </a:r>
            <a:endParaRPr lang="en-GB" altLang="zh-CN" sz="6000" dirty="0"/>
          </a:p>
        </p:txBody>
      </p:sp>
      <p:sp>
        <p:nvSpPr>
          <p:cNvPr id="5" name="矩形 4"/>
          <p:cNvSpPr/>
          <p:nvPr/>
        </p:nvSpPr>
        <p:spPr>
          <a:xfrm>
            <a:off x="1212850" y="3014762"/>
            <a:ext cx="17526000" cy="5078313"/>
          </a:xfrm>
          <a:prstGeom prst="rect">
            <a:avLst/>
          </a:prstGeom>
        </p:spPr>
        <p:txBody>
          <a:bodyPr wrap="square">
            <a:spAutoFit/>
          </a:bodyPr>
          <a:lstStyle/>
          <a:p>
            <a:pPr>
              <a:buFont typeface="Arial" panose="020B0604020202090204" pitchFamily="34" charset="0"/>
              <a:buChar char="•"/>
            </a:pPr>
            <a:r>
              <a:rPr lang="en-GB" altLang="zh-CN" sz="5400" dirty="0">
                <a:solidFill>
                  <a:schemeClr val="bg1"/>
                </a:solidFill>
                <a:latin typeface="Microsoft YaHei" panose="020B0503020204020204" pitchFamily="34" charset="-122"/>
                <a:ea typeface="Microsoft YaHei" panose="020B0503020204020204" pitchFamily="34" charset="-122"/>
              </a:rPr>
              <a:t>Automated testing</a:t>
            </a:r>
            <a:br>
              <a:rPr lang="en-GB" altLang="zh-CN" sz="5400" dirty="0">
                <a:solidFill>
                  <a:schemeClr val="bg1"/>
                </a:solidFill>
                <a:latin typeface="Microsoft YaHei" panose="020B0503020204020204" pitchFamily="34" charset="-122"/>
                <a:ea typeface="Microsoft YaHei" panose="020B0503020204020204" pitchFamily="34" charset="-122"/>
              </a:rPr>
            </a:br>
            <a:endParaRPr lang="en-GB"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90204" pitchFamily="34" charset="0"/>
              <a:buChar char="•"/>
            </a:pPr>
            <a:r>
              <a:rPr lang="en-GB" altLang="zh-CN" sz="5400" dirty="0">
                <a:solidFill>
                  <a:schemeClr val="bg1"/>
                </a:solidFill>
                <a:latin typeface="Microsoft YaHei" panose="020B0503020204020204" pitchFamily="34" charset="-122"/>
                <a:ea typeface="Microsoft YaHei" panose="020B0503020204020204" pitchFamily="34" charset="-122"/>
              </a:rPr>
              <a:t>Rolling deployments</a:t>
            </a:r>
            <a:br>
              <a:rPr lang="en-GB" altLang="zh-CN" sz="5400" dirty="0">
                <a:solidFill>
                  <a:schemeClr val="bg1"/>
                </a:solidFill>
                <a:latin typeface="Microsoft YaHei" panose="020B0503020204020204" pitchFamily="34" charset="-122"/>
                <a:ea typeface="Microsoft YaHei" panose="020B0503020204020204" pitchFamily="34" charset="-122"/>
              </a:rPr>
            </a:br>
            <a:endParaRPr lang="en-GB"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90204" pitchFamily="34" charset="0"/>
              <a:buChar char="•"/>
            </a:pPr>
            <a:r>
              <a:rPr lang="en-GB" altLang="zh-CN" sz="5400" dirty="0">
                <a:solidFill>
                  <a:schemeClr val="bg1"/>
                </a:solidFill>
                <a:latin typeface="Microsoft YaHei" panose="020B0503020204020204" pitchFamily="34" charset="-122"/>
                <a:ea typeface="Microsoft YaHei" panose="020B0503020204020204" pitchFamily="34" charset="-122"/>
              </a:rPr>
              <a:t>Monitoring and alerts</a:t>
            </a:r>
            <a:br>
              <a:rPr lang="en-GB" altLang="zh-CN" sz="5400" dirty="0">
                <a:solidFill>
                  <a:schemeClr val="bg1"/>
                </a:solidFill>
                <a:latin typeface="Microsoft YaHei" panose="020B0503020204020204" pitchFamily="34" charset="-122"/>
                <a:ea typeface="Microsoft YaHei" panose="020B0503020204020204" pitchFamily="34" charset="-122"/>
              </a:rPr>
            </a:br>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Continuous Deployment Best Practices</a:t>
            </a:r>
            <a:endParaRPr lang="en-GB" altLang="zh-CN" sz="6000" dirty="0"/>
          </a:p>
        </p:txBody>
      </p:sp>
      <p:sp>
        <p:nvSpPr>
          <p:cNvPr id="5" name="矩形 4"/>
          <p:cNvSpPr/>
          <p:nvPr/>
        </p:nvSpPr>
        <p:spPr>
          <a:xfrm>
            <a:off x="1212850" y="2606675"/>
            <a:ext cx="17526000" cy="4247317"/>
          </a:xfrm>
          <a:prstGeom prst="rect">
            <a:avLst/>
          </a:prstGeom>
        </p:spPr>
        <p:txBody>
          <a:bodyPr wrap="square">
            <a:spAutoFit/>
          </a:bodyPr>
          <a:lstStyle/>
          <a:p>
            <a:pPr>
              <a:buFont typeface="Arial" panose="020B0604020202090204" pitchFamily="34" charset="0"/>
              <a:buChar char="•"/>
            </a:pPr>
            <a:r>
              <a:rPr lang="en-GB" altLang="zh-CN" sz="5400" dirty="0">
                <a:solidFill>
                  <a:schemeClr val="bg1"/>
                </a:solidFill>
                <a:latin typeface="Microsoft YaHei" panose="020B0503020204020204" pitchFamily="34" charset="-122"/>
                <a:ea typeface="Microsoft YaHei" panose="020B0503020204020204" pitchFamily="34" charset="-122"/>
              </a:rPr>
              <a:t>Test-driven development</a:t>
            </a:r>
            <a:br>
              <a:rPr lang="en-GB" altLang="zh-CN" sz="5400" dirty="0">
                <a:solidFill>
                  <a:schemeClr val="bg1"/>
                </a:solidFill>
                <a:latin typeface="Microsoft YaHei" panose="020B0503020204020204" pitchFamily="34" charset="-122"/>
                <a:ea typeface="Microsoft YaHei" panose="020B0503020204020204" pitchFamily="34" charset="-122"/>
              </a:rPr>
            </a:br>
            <a:endParaRPr lang="en-GB"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90204" pitchFamily="34" charset="0"/>
              <a:buChar char="•"/>
            </a:pPr>
            <a:r>
              <a:rPr lang="en-GB" altLang="zh-CN" sz="5400" dirty="0">
                <a:solidFill>
                  <a:schemeClr val="bg1"/>
                </a:solidFill>
                <a:latin typeface="Microsoft YaHei" panose="020B0503020204020204" pitchFamily="34" charset="-122"/>
                <a:ea typeface="Microsoft YaHei" panose="020B0503020204020204" pitchFamily="34" charset="-122"/>
              </a:rPr>
              <a:t>Single method of deployment </a:t>
            </a:r>
            <a:br>
              <a:rPr lang="en-GB" altLang="zh-CN" sz="5400" dirty="0">
                <a:solidFill>
                  <a:schemeClr val="bg1"/>
                </a:solidFill>
                <a:latin typeface="Microsoft YaHei" panose="020B0503020204020204" pitchFamily="34" charset="-122"/>
                <a:ea typeface="Microsoft YaHei" panose="020B0503020204020204" pitchFamily="34" charset="-122"/>
              </a:rPr>
            </a:br>
            <a:endParaRPr lang="en-GB"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90204" pitchFamily="34" charset="0"/>
              <a:buChar char="•"/>
            </a:pPr>
            <a:r>
              <a:rPr lang="en-GB" altLang="zh-CN" sz="5400" dirty="0">
                <a:solidFill>
                  <a:schemeClr val="bg1"/>
                </a:solidFill>
                <a:latin typeface="Microsoft YaHei" panose="020B0503020204020204" pitchFamily="34" charset="-122"/>
                <a:ea typeface="Microsoft YaHei" panose="020B0503020204020204" pitchFamily="34" charset="-122"/>
              </a:rPr>
              <a:t>Containerization</a:t>
            </a:r>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The</a:t>
            </a:r>
            <a:r>
              <a:rPr lang="zh-CN" altLang="en-US" sz="6000" dirty="0"/>
              <a:t> </a:t>
            </a:r>
            <a:r>
              <a:rPr lang="en-US" altLang="zh-CN" sz="6000" dirty="0"/>
              <a:t>Dark</a:t>
            </a:r>
            <a:r>
              <a:rPr lang="zh-CN" altLang="en-US" sz="6000" dirty="0"/>
              <a:t> </a:t>
            </a:r>
            <a:r>
              <a:rPr lang="en-US" altLang="zh-CN" sz="6000" dirty="0"/>
              <a:t>Launching</a:t>
            </a:r>
            <a:r>
              <a:rPr lang="zh-CN" altLang="en-US" sz="6000" dirty="0"/>
              <a:t> </a:t>
            </a:r>
            <a:r>
              <a:rPr lang="en-US" altLang="zh-CN" sz="6000" dirty="0"/>
              <a:t>Technique</a:t>
            </a:r>
            <a:endParaRPr lang="zh-CN" altLang="en-US" sz="6000" dirty="0"/>
          </a:p>
        </p:txBody>
      </p:sp>
      <p:pic>
        <p:nvPicPr>
          <p:cNvPr id="5" name="图片 4"/>
          <p:cNvPicPr>
            <a:picLocks noChangeAspect="1"/>
          </p:cNvPicPr>
          <p:nvPr/>
        </p:nvPicPr>
        <p:blipFill>
          <a:blip r:embed="rId1"/>
          <a:stretch>
            <a:fillRect/>
          </a:stretch>
        </p:blipFill>
        <p:spPr>
          <a:xfrm>
            <a:off x="1014095" y="3063875"/>
            <a:ext cx="18523570" cy="73914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staged data acquisition</a:t>
            </a:r>
            <a:endParaRPr lang="zh-CN" altLang="en-US" sz="6000" dirty="0"/>
          </a:p>
        </p:txBody>
      </p:sp>
      <p:pic>
        <p:nvPicPr>
          <p:cNvPr id="5" name="图片 4"/>
          <p:cNvPicPr>
            <a:picLocks noChangeAspect="1"/>
          </p:cNvPicPr>
          <p:nvPr/>
        </p:nvPicPr>
        <p:blipFill>
          <a:blip r:embed="rId1"/>
          <a:stretch>
            <a:fillRect/>
          </a:stretch>
        </p:blipFill>
        <p:spPr>
          <a:xfrm>
            <a:off x="679450" y="2411730"/>
            <a:ext cx="19611790" cy="804354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4250" y="854075"/>
            <a:ext cx="18093690" cy="923330"/>
          </a:xfrm>
        </p:spPr>
        <p:txBody>
          <a:bodyPr wrap="square" lIns="0" tIns="0" rIns="0" bIns="0">
            <a:spAutoFit/>
          </a:bodyPr>
          <a:lstStyle/>
          <a:p>
            <a:r>
              <a:rPr lang="en-GB" altLang="zh-CN" sz="6000" dirty="0"/>
              <a:t>Facebook </a:t>
            </a:r>
            <a:r>
              <a:rPr lang="zh-CN" altLang="en-US" sz="6000" dirty="0"/>
              <a:t>是如何做大规模代码部署的 </a:t>
            </a:r>
            <a:endParaRPr lang="zh-CN" altLang="en-US" sz="6000" dirty="0"/>
          </a:p>
        </p:txBody>
      </p:sp>
      <p:pic>
        <p:nvPicPr>
          <p:cNvPr id="3" name="图片 2"/>
          <p:cNvPicPr>
            <a:picLocks noChangeAspect="1"/>
          </p:cNvPicPr>
          <p:nvPr/>
        </p:nvPicPr>
        <p:blipFill>
          <a:blip r:embed="rId1"/>
          <a:stretch>
            <a:fillRect/>
          </a:stretch>
        </p:blipFill>
        <p:spPr>
          <a:xfrm>
            <a:off x="2813050" y="2606675"/>
            <a:ext cx="13960389" cy="70866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Continuous delivery at scale</a:t>
            </a:r>
            <a:endParaRPr lang="zh-CN" altLang="en-US" sz="6000" dirty="0"/>
          </a:p>
        </p:txBody>
      </p:sp>
      <p:pic>
        <p:nvPicPr>
          <p:cNvPr id="4" name="图片 3"/>
          <p:cNvPicPr>
            <a:picLocks noChangeAspect="1"/>
          </p:cNvPicPr>
          <p:nvPr/>
        </p:nvPicPr>
        <p:blipFill>
          <a:blip r:embed="rId1"/>
          <a:stretch>
            <a:fillRect/>
          </a:stretch>
        </p:blipFill>
        <p:spPr>
          <a:xfrm>
            <a:off x="3346450" y="2454275"/>
            <a:ext cx="14325600" cy="801243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a:t>C</a:t>
            </a:r>
            <a:r>
              <a:rPr lang="zh-CN" altLang="en-US" sz="6000"/>
              <a:t>ontinuous </a:t>
            </a:r>
            <a:r>
              <a:rPr lang="en-US" altLang="zh-CN" sz="6000"/>
              <a:t>I</a:t>
            </a:r>
            <a:r>
              <a:rPr lang="zh-CN" altLang="en-US" sz="6000"/>
              <a:t>ntegration</a:t>
            </a:r>
            <a:endParaRPr lang="zh-CN" altLang="en-US" sz="6000"/>
          </a:p>
        </p:txBody>
      </p:sp>
      <p:pic>
        <p:nvPicPr>
          <p:cNvPr id="6" name="图片 5"/>
          <p:cNvPicPr>
            <a:picLocks noChangeAspect="1"/>
          </p:cNvPicPr>
          <p:nvPr/>
        </p:nvPicPr>
        <p:blipFill>
          <a:blip r:embed="rId1"/>
          <a:stretch>
            <a:fillRect/>
          </a:stretch>
        </p:blipFill>
        <p:spPr>
          <a:xfrm>
            <a:off x="2660650" y="2835275"/>
            <a:ext cx="15377160" cy="681418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a:t>C</a:t>
            </a:r>
            <a:r>
              <a:rPr lang="zh-CN" altLang="en-US" sz="6000"/>
              <a:t>ontinuous </a:t>
            </a:r>
            <a:r>
              <a:rPr lang="en-US" altLang="zh-CN" sz="6000"/>
              <a:t>I</a:t>
            </a:r>
            <a:r>
              <a:rPr lang="zh-CN" altLang="en-US" sz="6000"/>
              <a:t>ntegration</a:t>
            </a:r>
            <a:endParaRPr lang="zh-CN" altLang="en-US" sz="6000"/>
          </a:p>
        </p:txBody>
      </p:sp>
      <p:pic>
        <p:nvPicPr>
          <p:cNvPr id="6" name="图片 5"/>
          <p:cNvPicPr>
            <a:picLocks noChangeAspect="1"/>
          </p:cNvPicPr>
          <p:nvPr/>
        </p:nvPicPr>
        <p:blipFill>
          <a:blip r:embed="rId1"/>
          <a:stretch>
            <a:fillRect/>
          </a:stretch>
        </p:blipFill>
        <p:spPr>
          <a:xfrm>
            <a:off x="2660650" y="2911475"/>
            <a:ext cx="15582265" cy="66351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984250" y="2110551"/>
            <a:ext cx="18703291" cy="5816977"/>
          </a:xfrm>
        </p:spPr>
        <p:txBody>
          <a:bodyPr/>
          <a:lstStyle/>
          <a:p>
            <a:pPr algn="l">
              <a:lnSpc>
                <a:spcPct val="150000"/>
              </a:lnSpc>
            </a:pPr>
            <a:r>
              <a:rPr lang="zh-CN" altLang="en-US" kern="1200" dirty="0" smtClean="0">
                <a:solidFill>
                  <a:srgbClr val="FFC000"/>
                </a:solidFill>
              </a:rPr>
              <a:t>       我</a:t>
            </a:r>
            <a:r>
              <a:rPr lang="zh-CN" altLang="en-US" kern="1200" dirty="0">
                <a:solidFill>
                  <a:srgbClr val="FFC000"/>
                </a:solidFill>
              </a:rPr>
              <a:t>觉得最好的公司，不是因为创始人想要成立公司，而是因为创始人想要改变世界</a:t>
            </a:r>
            <a:r>
              <a:rPr lang="zh-CN" altLang="en-US" kern="1200" dirty="0" smtClean="0">
                <a:solidFill>
                  <a:srgbClr val="FFC000"/>
                </a:solidFill>
              </a:rPr>
              <a:t>。</a:t>
            </a:r>
            <a:endParaRPr lang="en-US" altLang="zh-CN" kern="1200" dirty="0">
              <a:solidFill>
                <a:srgbClr val="FFC000"/>
              </a:solidFill>
            </a:endParaRPr>
          </a:p>
          <a:p>
            <a:pPr algn="ctr">
              <a:lnSpc>
                <a:spcPct val="150000"/>
              </a:lnSpc>
            </a:pPr>
            <a:r>
              <a:rPr lang="en-US" altLang="zh-CN" sz="4800" kern="1200" dirty="0" smtClean="0">
                <a:solidFill>
                  <a:srgbClr val="FFC000"/>
                </a:solidFill>
              </a:rPr>
              <a:t>              </a:t>
            </a:r>
            <a:endParaRPr lang="en-US" altLang="zh-CN" sz="4800" kern="1200" dirty="0" smtClean="0">
              <a:solidFill>
                <a:srgbClr val="FFC000"/>
              </a:solidFill>
            </a:endParaRPr>
          </a:p>
          <a:p>
            <a:pPr algn="ctr">
              <a:lnSpc>
                <a:spcPct val="150000"/>
              </a:lnSpc>
            </a:pPr>
            <a:r>
              <a:rPr lang="en-US" altLang="zh-CN" sz="4800" kern="1200" dirty="0" smtClean="0">
                <a:solidFill>
                  <a:srgbClr val="FFC000"/>
                </a:solidFill>
              </a:rPr>
              <a:t>----</a:t>
            </a:r>
            <a:r>
              <a:rPr lang="zh-CN" altLang="en-US" sz="4800" kern="1200" dirty="0" smtClean="0">
                <a:solidFill>
                  <a:srgbClr val="FFC000"/>
                </a:solidFill>
              </a:rPr>
              <a:t>摘录</a:t>
            </a:r>
            <a:r>
              <a:rPr lang="zh-CN" altLang="en-US" sz="4800" kern="1200" dirty="0">
                <a:solidFill>
                  <a:srgbClr val="FFC000"/>
                </a:solidFill>
              </a:rPr>
              <a:t>自扎克伯格</a:t>
            </a:r>
            <a:r>
              <a:rPr lang="en-US" altLang="zh-CN" sz="4800" kern="1200" dirty="0">
                <a:solidFill>
                  <a:srgbClr val="FFC000"/>
                </a:solidFill>
              </a:rPr>
              <a:t>2014</a:t>
            </a:r>
            <a:r>
              <a:rPr lang="zh-CN" altLang="en-US" sz="4800" kern="1200" dirty="0">
                <a:solidFill>
                  <a:srgbClr val="FFC000"/>
                </a:solidFill>
              </a:rPr>
              <a:t>年在清华的分享</a:t>
            </a:r>
            <a:endParaRPr lang="zh-CN" altLang="en-US" sz="4800" dirty="0">
              <a:solidFill>
                <a:srgbClr val="FFC000"/>
              </a:solidFill>
            </a:endParaRPr>
          </a:p>
          <a:p>
            <a:pPr algn="ctr">
              <a:lnSpc>
                <a:spcPct val="150000"/>
              </a:lnSpc>
            </a:pPr>
            <a:endParaRPr lang="zh-CN" altLang="en-US" sz="4800" dirty="0">
              <a:solidFill>
                <a:srgbClr val="FFC000"/>
              </a:solidFill>
            </a:endParaRPr>
          </a:p>
        </p:txBody>
      </p:sp>
      <p:pic>
        <p:nvPicPr>
          <p:cNvPr id="4" name="图片 3"/>
          <p:cNvPicPr>
            <a:picLocks noChangeAspect="1"/>
          </p:cNvPicPr>
          <p:nvPr/>
        </p:nvPicPr>
        <p:blipFill>
          <a:blip r:embed="rId1"/>
          <a:stretch>
            <a:fillRect/>
          </a:stretch>
        </p:blipFill>
        <p:spPr>
          <a:xfrm>
            <a:off x="1670050" y="4981763"/>
            <a:ext cx="2200275" cy="2914650"/>
          </a:xfrm>
          <a:prstGeom prst="ellipse">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A/B Testing  </a:t>
            </a:r>
            <a:endParaRPr lang="zh-CN" altLang="en-US" sz="6000" dirty="0"/>
          </a:p>
        </p:txBody>
      </p:sp>
      <p:sp>
        <p:nvSpPr>
          <p:cNvPr id="5" name="矩形 4"/>
          <p:cNvSpPr/>
          <p:nvPr/>
        </p:nvSpPr>
        <p:spPr>
          <a:xfrm>
            <a:off x="1289050" y="3216275"/>
            <a:ext cx="17526000" cy="4308872"/>
          </a:xfrm>
          <a:prstGeom prst="rect">
            <a:avLst/>
          </a:prstGeom>
        </p:spPr>
        <p:txBody>
          <a:bodyPr wrap="square">
            <a:spAutoFit/>
          </a:bodyPr>
          <a:lstStyle/>
          <a:p>
            <a:pPr>
              <a:buFont typeface="Arial" panose="020B0604020202090204" pitchFamily="34" charset="0"/>
              <a:buChar char="•"/>
            </a:pPr>
            <a:r>
              <a:rPr lang="en-GB" altLang="zh-CN" sz="5400" dirty="0">
                <a:solidFill>
                  <a:schemeClr val="bg1"/>
                </a:solidFill>
                <a:latin typeface="Microsoft YaHei" panose="020B0503020204020204" pitchFamily="34" charset="-122"/>
                <a:ea typeface="Microsoft YaHei" panose="020B0503020204020204" pitchFamily="34" charset="-122"/>
              </a:rPr>
              <a:t>The frequency of software updates may be limited be- cause</a:t>
            </a:r>
            <a:endParaRPr lang="en-GB" altLang="zh-CN" sz="5400" dirty="0">
              <a:solidFill>
                <a:schemeClr val="bg1"/>
              </a:solidFill>
              <a:latin typeface="Microsoft YaHei" panose="020B0503020204020204" pitchFamily="34" charset="-122"/>
              <a:ea typeface="Microsoft YaHei" panose="020B0503020204020204" pitchFamily="34" charset="-122"/>
            </a:endParaRPr>
          </a:p>
          <a:p>
            <a:pPr lvl="2">
              <a:buFont typeface="Arial" panose="020B0604020202090204" pitchFamily="34" charset="0"/>
              <a:buChar char="•"/>
            </a:pPr>
            <a:r>
              <a:rPr lang="en-GB" altLang="zh-CN" sz="2800" dirty="0">
                <a:solidFill>
                  <a:schemeClr val="bg1"/>
                </a:solidFill>
                <a:latin typeface="Microsoft YaHei" panose="020B0503020204020204" pitchFamily="34" charset="-122"/>
                <a:ea typeface="Microsoft YaHei" panose="020B0503020204020204" pitchFamily="34" charset="-122"/>
              </a:rPr>
              <a:t> (</a:t>
            </a:r>
            <a:r>
              <a:rPr lang="en-GB" altLang="zh-CN" sz="2800" dirty="0" err="1">
                <a:solidFill>
                  <a:schemeClr val="bg1"/>
                </a:solidFill>
                <a:latin typeface="Microsoft YaHei" panose="020B0503020204020204" pitchFamily="34" charset="-122"/>
                <a:ea typeface="Microsoft YaHei" panose="020B0503020204020204" pitchFamily="34" charset="-122"/>
              </a:rPr>
              <a:t>i</a:t>
            </a:r>
            <a:r>
              <a:rPr lang="en-GB" altLang="zh-CN" sz="2800" dirty="0">
                <a:solidFill>
                  <a:schemeClr val="bg1"/>
                </a:solidFill>
                <a:latin typeface="Microsoft YaHei" panose="020B0503020204020204" pitchFamily="34" charset="-122"/>
                <a:ea typeface="Microsoft YaHei" panose="020B0503020204020204" pitchFamily="34" charset="-122"/>
              </a:rPr>
              <a:t>) software updates on mobile platforms are not entirely transparent to the end-user, and </a:t>
            </a:r>
            <a:endParaRPr lang="en-GB" altLang="zh-CN" sz="2800" dirty="0">
              <a:solidFill>
                <a:schemeClr val="bg1"/>
              </a:solidFill>
              <a:latin typeface="Microsoft YaHei" panose="020B0503020204020204" pitchFamily="34" charset="-122"/>
              <a:ea typeface="Microsoft YaHei" panose="020B0503020204020204" pitchFamily="34" charset="-122"/>
            </a:endParaRPr>
          </a:p>
          <a:p>
            <a:pPr lvl="2">
              <a:buFont typeface="Arial" panose="020B0604020202090204" pitchFamily="34" charset="0"/>
              <a:buChar char="•"/>
            </a:pPr>
            <a:r>
              <a:rPr lang="en-GB" altLang="zh-CN" sz="2800" dirty="0">
                <a:solidFill>
                  <a:schemeClr val="bg1"/>
                </a:solidFill>
                <a:latin typeface="Microsoft YaHei" panose="020B0503020204020204" pitchFamily="34" charset="-122"/>
                <a:ea typeface="Microsoft YaHei" panose="020B0503020204020204" pitchFamily="34" charset="-122"/>
              </a:rPr>
              <a:t>(ii) the time needed for app reviews to take place by the platform owner; e.g., Apple reviews for iOS apps. </a:t>
            </a:r>
            <a:endParaRPr lang="en-GB" altLang="zh-CN" sz="2800" dirty="0">
              <a:solidFill>
                <a:schemeClr val="bg1"/>
              </a:solidFill>
              <a:latin typeface="Microsoft YaHei" panose="020B0503020204020204" pitchFamily="34" charset="-122"/>
              <a:ea typeface="Microsoft YaHei" panose="020B0503020204020204" pitchFamily="34" charset="-122"/>
            </a:endParaRPr>
          </a:p>
          <a:p>
            <a:pPr lvl="2">
              <a:buFont typeface="Arial" panose="020B0604020202090204" pitchFamily="34" charset="0"/>
              <a:buChar char="•"/>
            </a:pPr>
            <a:endParaRPr lang="en-GB" altLang="zh-CN" sz="2800" dirty="0">
              <a:solidFill>
                <a:schemeClr val="bg1"/>
              </a:solidFill>
              <a:latin typeface="Microsoft YaHei" panose="020B0503020204020204" pitchFamily="34" charset="-122"/>
              <a:ea typeface="Microsoft YaHei" panose="020B0503020204020204" pitchFamily="34" charset="-122"/>
            </a:endParaRPr>
          </a:p>
          <a:p>
            <a:pPr>
              <a:buFont typeface="Arial" panose="020B0604020202090204" pitchFamily="34" charset="0"/>
              <a:buChar char="•"/>
            </a:pPr>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3016210"/>
          </a:xfrm>
        </p:spPr>
        <p:txBody>
          <a:bodyPr/>
          <a:lstStyle/>
          <a:p>
            <a:r>
              <a:rPr lang="en-GB" altLang="zh-CN" dirty="0"/>
              <a:t>Continuous Deployment of Mobile Software </a:t>
            </a:r>
            <a:endParaRPr lang="en-GB" altLang="zh-CN"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650" y="701675"/>
            <a:ext cx="18800445" cy="923330"/>
          </a:xfrm>
        </p:spPr>
        <p:txBody>
          <a:bodyPr wrap="square" lIns="0" tIns="0" rIns="0" bIns="0">
            <a:spAutoFit/>
          </a:bodyPr>
          <a:lstStyle/>
          <a:p>
            <a:r>
              <a:rPr lang="en-GB" altLang="zh-CN" sz="6000" dirty="0"/>
              <a:t>The key challenge in deploying mobile software </a:t>
            </a:r>
            <a:endParaRPr lang="zh-CN" altLang="en-US" sz="6000" dirty="0"/>
          </a:p>
        </p:txBody>
      </p:sp>
      <p:sp>
        <p:nvSpPr>
          <p:cNvPr id="5" name="矩形 4"/>
          <p:cNvSpPr/>
          <p:nvPr/>
        </p:nvSpPr>
        <p:spPr>
          <a:xfrm>
            <a:off x="908050" y="2301875"/>
            <a:ext cx="17526000" cy="6463308"/>
          </a:xfrm>
          <a:prstGeom prst="rect">
            <a:avLst/>
          </a:prstGeom>
        </p:spPr>
        <p:txBody>
          <a:bodyPr wrap="square">
            <a:spAutoFit/>
          </a:bodyPr>
          <a:lstStyle/>
          <a:p>
            <a:pPr>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The frequency of software updates may be limited be- cause</a:t>
            </a:r>
            <a:endParaRPr lang="en-GB" altLang="zh-CN" sz="4000" dirty="0">
              <a:solidFill>
                <a:schemeClr val="bg1"/>
              </a:solidFill>
              <a:latin typeface="Microsoft YaHei" panose="020B0503020204020204" pitchFamily="34" charset="-122"/>
              <a:ea typeface="Microsoft YaHei" panose="020B0503020204020204" pitchFamily="34" charset="-122"/>
            </a:endParaRPr>
          </a:p>
          <a:p>
            <a:pPr lvl="2">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 (</a:t>
            </a:r>
            <a:r>
              <a:rPr lang="en-GB" altLang="zh-CN" sz="4000" dirty="0" err="1">
                <a:solidFill>
                  <a:schemeClr val="bg1"/>
                </a:solidFill>
                <a:latin typeface="Microsoft YaHei" panose="020B0503020204020204" pitchFamily="34" charset="-122"/>
                <a:ea typeface="Microsoft YaHei" panose="020B0503020204020204" pitchFamily="34" charset="-122"/>
              </a:rPr>
              <a:t>i</a:t>
            </a:r>
            <a:r>
              <a:rPr lang="en-GB" altLang="zh-CN" sz="4000" dirty="0">
                <a:solidFill>
                  <a:schemeClr val="bg1"/>
                </a:solidFill>
                <a:latin typeface="Microsoft YaHei" panose="020B0503020204020204" pitchFamily="34" charset="-122"/>
                <a:ea typeface="Microsoft YaHei" panose="020B0503020204020204" pitchFamily="34" charset="-122"/>
              </a:rPr>
              <a:t>) software updates on mobile platforms are not entirely transparent to the end-user, and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lvl="2">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(ii) the time needed for app reviews to take place by the platform owner; e.g., Apple reviews for iOS apps.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lvl="2">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Software cannot be deployed in increments one module at a time; rather all of the software has to be deployed as one large binary; this increases risk.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a:buFont typeface="Arial" panose="020B0604020202090204" pitchFamily="34" charset="0"/>
              <a:buChar char="•"/>
            </a:pPr>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05" y="1006475"/>
            <a:ext cx="18724245" cy="923330"/>
          </a:xfrm>
        </p:spPr>
        <p:txBody>
          <a:bodyPr wrap="square" lIns="0" tIns="0" rIns="0" bIns="0">
            <a:spAutoFit/>
          </a:bodyPr>
          <a:lstStyle/>
          <a:p>
            <a:r>
              <a:rPr lang="en-GB" altLang="zh-CN" sz="6000" dirty="0"/>
              <a:t>The key challenge in deploying mobile software </a:t>
            </a:r>
            <a:endParaRPr lang="zh-CN" altLang="en-US" sz="6000" dirty="0"/>
          </a:p>
        </p:txBody>
      </p:sp>
      <p:sp>
        <p:nvSpPr>
          <p:cNvPr id="4" name="矩形 3"/>
          <p:cNvSpPr/>
          <p:nvPr/>
        </p:nvSpPr>
        <p:spPr>
          <a:xfrm>
            <a:off x="908050" y="2225675"/>
            <a:ext cx="18821400" cy="8094524"/>
          </a:xfrm>
          <a:prstGeom prst="rect">
            <a:avLst/>
          </a:prstGeom>
        </p:spPr>
        <p:txBody>
          <a:bodyPr wrap="square">
            <a:spAutoFit/>
          </a:bodyPr>
          <a:lstStyle/>
          <a:p>
            <a:r>
              <a:rPr lang="en-GB" altLang="zh-CN" sz="4000" dirty="0">
                <a:solidFill>
                  <a:schemeClr val="bg1"/>
                </a:solidFill>
                <a:latin typeface="Microsoft YaHei" panose="020B0503020204020204" pitchFamily="34" charset="-122"/>
                <a:ea typeface="Microsoft YaHei" panose="020B0503020204020204" pitchFamily="34" charset="-122"/>
              </a:rPr>
              <a:t>Risk mitigation actions are more limited; for example, hot-fixes and roll-backs are largely unacceptable and can be applied only in the rarest of circumstances as they involve the cooperation of the distributor of the software (e.g., Apple).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The end user can choose when to upgrade the mobile software (if at all), which implies that different </a:t>
            </a:r>
            <a:r>
              <a:rPr lang="en-GB" altLang="zh-CN" sz="4000" dirty="0" err="1">
                <a:solidFill>
                  <a:schemeClr val="bg1"/>
                </a:solidFill>
                <a:latin typeface="Microsoft YaHei" panose="020B0503020204020204" pitchFamily="34" charset="-122"/>
                <a:ea typeface="Microsoft YaHei" panose="020B0503020204020204" pitchFamily="34" charset="-122"/>
              </a:rPr>
              <a:t>ver</a:t>
            </a:r>
            <a:r>
              <a:rPr lang="en-GB" altLang="zh-CN" sz="4000" dirty="0">
                <a:solidFill>
                  <a:schemeClr val="bg1"/>
                </a:solidFill>
                <a:latin typeface="Microsoft YaHei" panose="020B0503020204020204" pitchFamily="34" charset="-122"/>
                <a:ea typeface="Microsoft YaHei" panose="020B0503020204020204" pitchFamily="34" charset="-122"/>
              </a:rPr>
              <a:t>- </a:t>
            </a:r>
            <a:r>
              <a:rPr lang="en-GB" altLang="zh-CN" sz="4000" dirty="0" err="1">
                <a:solidFill>
                  <a:schemeClr val="bg1"/>
                </a:solidFill>
                <a:latin typeface="Microsoft YaHei" panose="020B0503020204020204" pitchFamily="34" charset="-122"/>
                <a:ea typeface="Microsoft YaHei" panose="020B0503020204020204" pitchFamily="34" charset="-122"/>
              </a:rPr>
              <a:t>sions</a:t>
            </a:r>
            <a:r>
              <a:rPr lang="en-GB" altLang="zh-CN" sz="4000" dirty="0">
                <a:solidFill>
                  <a:schemeClr val="bg1"/>
                </a:solidFill>
                <a:latin typeface="Microsoft YaHei" panose="020B0503020204020204" pitchFamily="34" charset="-122"/>
                <a:ea typeface="Microsoft YaHei" panose="020B0503020204020204" pitchFamily="34" charset="-122"/>
              </a:rPr>
              <a:t> of the software run at the same time and need to continue functioning correctly.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Many hardware variants — especially for Android — and multiple OS variants need to be supported simul- </a:t>
            </a:r>
            <a:r>
              <a:rPr lang="en-GB" altLang="zh-CN" sz="4000" dirty="0" err="1">
                <a:solidFill>
                  <a:schemeClr val="bg1"/>
                </a:solidFill>
                <a:latin typeface="Microsoft YaHei" panose="020B0503020204020204" pitchFamily="34" charset="-122"/>
                <a:ea typeface="Microsoft YaHei" panose="020B0503020204020204" pitchFamily="34" charset="-122"/>
              </a:rPr>
              <a:t>taneously</a:t>
            </a:r>
            <a:r>
              <a:rPr lang="en-GB" altLang="zh-CN" sz="4000" dirty="0">
                <a:solidFill>
                  <a:schemeClr val="bg1"/>
                </a:solidFill>
                <a:latin typeface="Microsoft YaHei" panose="020B0503020204020204" pitchFamily="34" charset="-122"/>
                <a:ea typeface="Microsoft YaHei" panose="020B0503020204020204" pitchFamily="34" charset="-122"/>
              </a:rPr>
              <a:t>. The risk of each deployment is increased significantly because of the size of the Cartesian prod- uct: app version × (OS type &amp; version) × hardware platform. </a:t>
            </a:r>
            <a:endParaRPr lang="en-GB" altLang="zh-CN" sz="40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1508105"/>
          </a:xfrm>
        </p:spPr>
        <p:txBody>
          <a:bodyPr/>
          <a:lstStyle/>
          <a:p>
            <a:r>
              <a:rPr lang="en-GB" altLang="zh-CN" b="0" dirty="0"/>
              <a:t>MOBILE RELEASE CYCLE </a:t>
            </a:r>
            <a:endParaRPr lang="en-GB" altLang="zh-C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The overall architecture</a:t>
            </a:r>
            <a:endParaRPr lang="zh-CN" altLang="en-US" sz="6000" dirty="0"/>
          </a:p>
        </p:txBody>
      </p:sp>
      <p:pic>
        <p:nvPicPr>
          <p:cNvPr id="3" name="图片 2"/>
          <p:cNvPicPr>
            <a:picLocks noChangeAspect="1"/>
          </p:cNvPicPr>
          <p:nvPr/>
        </p:nvPicPr>
        <p:blipFill>
          <a:blip r:embed="rId1"/>
          <a:stretch>
            <a:fillRect/>
          </a:stretch>
        </p:blipFill>
        <p:spPr>
          <a:xfrm>
            <a:off x="2965450" y="2606675"/>
            <a:ext cx="15011400" cy="7780568"/>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Deployment Activities </a:t>
            </a:r>
            <a:r>
              <a:rPr lang="en-US" altLang="zh-CN" sz="6000" dirty="0"/>
              <a:t>-</a:t>
            </a:r>
            <a:r>
              <a:rPr lang="en-GB" altLang="zh-CN" sz="6000" dirty="0"/>
              <a:t>IOS </a:t>
            </a:r>
            <a:endParaRPr lang="zh-CN" altLang="en-US" sz="6000" dirty="0"/>
          </a:p>
        </p:txBody>
      </p:sp>
      <p:sp>
        <p:nvSpPr>
          <p:cNvPr id="4" name="矩形 3"/>
          <p:cNvSpPr/>
          <p:nvPr/>
        </p:nvSpPr>
        <p:spPr>
          <a:xfrm>
            <a:off x="1289050" y="2606675"/>
            <a:ext cx="17526000" cy="7694414"/>
          </a:xfrm>
          <a:prstGeom prst="rect">
            <a:avLst/>
          </a:prstGeom>
        </p:spPr>
        <p:txBody>
          <a:bodyPr wrap="square">
            <a:spAutoFit/>
          </a:bodyPr>
          <a:lstStyle/>
          <a:p>
            <a:r>
              <a:rPr lang="en-GB" altLang="zh-CN" sz="4000" dirty="0">
                <a:solidFill>
                  <a:schemeClr val="bg1"/>
                </a:solidFill>
                <a:latin typeface="Microsoft YaHei" panose="020B0503020204020204" pitchFamily="34" charset="-122"/>
                <a:ea typeface="Microsoft YaHei" panose="020B0503020204020204" pitchFamily="34" charset="-122"/>
              </a:rPr>
              <a:t> two week cadence every other Sunday at 6pm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The end user can choose when to upgrade the mobile software (if at all), which implies that different </a:t>
            </a:r>
            <a:r>
              <a:rPr lang="en-GB" altLang="zh-CN" sz="4000" dirty="0" err="1">
                <a:solidFill>
                  <a:schemeClr val="bg1"/>
                </a:solidFill>
                <a:latin typeface="Microsoft YaHei" panose="020B0503020204020204" pitchFamily="34" charset="-122"/>
                <a:ea typeface="Microsoft YaHei" panose="020B0503020204020204" pitchFamily="34" charset="-122"/>
              </a:rPr>
              <a:t>ver</a:t>
            </a:r>
            <a:r>
              <a:rPr lang="en-GB" altLang="zh-CN" sz="4000" dirty="0">
                <a:solidFill>
                  <a:schemeClr val="bg1"/>
                </a:solidFill>
                <a:latin typeface="Microsoft YaHei" panose="020B0503020204020204" pitchFamily="34" charset="-122"/>
                <a:ea typeface="Microsoft YaHei" panose="020B0503020204020204" pitchFamily="34" charset="-122"/>
              </a:rPr>
              <a:t>- </a:t>
            </a:r>
            <a:r>
              <a:rPr lang="en-GB" altLang="zh-CN" sz="4000" dirty="0" err="1">
                <a:solidFill>
                  <a:schemeClr val="bg1"/>
                </a:solidFill>
                <a:latin typeface="Microsoft YaHei" panose="020B0503020204020204" pitchFamily="34" charset="-122"/>
                <a:ea typeface="Microsoft YaHei" panose="020B0503020204020204" pitchFamily="34" charset="-122"/>
              </a:rPr>
              <a:t>sions</a:t>
            </a:r>
            <a:r>
              <a:rPr lang="en-GB" altLang="zh-CN" sz="4000" dirty="0">
                <a:solidFill>
                  <a:schemeClr val="bg1"/>
                </a:solidFill>
                <a:latin typeface="Microsoft YaHei" panose="020B0503020204020204" pitchFamily="34" charset="-122"/>
                <a:ea typeface="Microsoft YaHei" panose="020B0503020204020204" pitchFamily="34" charset="-122"/>
              </a:rPr>
              <a:t> of the software run at the same time and need to continue functioning correctly.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Many hardware variants — especially for Android — and multiple OS variants need to be supported simul- </a:t>
            </a:r>
            <a:r>
              <a:rPr lang="en-GB" altLang="zh-CN" sz="4000" dirty="0" err="1">
                <a:solidFill>
                  <a:schemeClr val="bg1"/>
                </a:solidFill>
                <a:latin typeface="Microsoft YaHei" panose="020B0503020204020204" pitchFamily="34" charset="-122"/>
                <a:ea typeface="Microsoft YaHei" panose="020B0503020204020204" pitchFamily="34" charset="-122"/>
              </a:rPr>
              <a:t>taneously</a:t>
            </a:r>
            <a:r>
              <a:rPr lang="en-GB" altLang="zh-CN" sz="4000" dirty="0">
                <a:solidFill>
                  <a:schemeClr val="bg1"/>
                </a:solidFill>
                <a:latin typeface="Microsoft YaHei" panose="020B0503020204020204" pitchFamily="34" charset="-122"/>
                <a:ea typeface="Microsoft YaHei" panose="020B0503020204020204" pitchFamily="34" charset="-122"/>
              </a:rPr>
              <a:t>. The risk of each deployment is increased significantly because of the size of the Cartesian prod- </a:t>
            </a:r>
            <a:r>
              <a:rPr lang="en-GB" altLang="zh-CN" sz="4000" dirty="0" err="1">
                <a:solidFill>
                  <a:schemeClr val="bg1"/>
                </a:solidFill>
                <a:latin typeface="Microsoft YaHei" panose="020B0503020204020204" pitchFamily="34" charset="-122"/>
                <a:ea typeface="Microsoft YaHei" panose="020B0503020204020204" pitchFamily="34" charset="-122"/>
              </a:rPr>
              <a:t>uct</a:t>
            </a:r>
            <a:r>
              <a:rPr lang="en-GB" altLang="zh-CN" sz="4000" dirty="0">
                <a:solidFill>
                  <a:schemeClr val="bg1"/>
                </a:solidFill>
                <a:latin typeface="Microsoft YaHei" panose="020B0503020204020204" pitchFamily="34" charset="-122"/>
                <a:ea typeface="Microsoft YaHei" panose="020B0503020204020204" pitchFamily="34" charset="-122"/>
              </a:rPr>
              <a:t>: app version × (OS type &amp; version) × hardware platform.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Deployment Activities </a:t>
            </a:r>
            <a:r>
              <a:rPr lang="en-US" altLang="zh-CN" sz="6000" dirty="0"/>
              <a:t>-</a:t>
            </a:r>
            <a:r>
              <a:rPr lang="en-GB" altLang="zh-CN" sz="6000" dirty="0"/>
              <a:t>Android </a:t>
            </a:r>
            <a:endParaRPr lang="zh-CN" altLang="en-US" sz="6000" dirty="0"/>
          </a:p>
        </p:txBody>
      </p:sp>
      <p:sp>
        <p:nvSpPr>
          <p:cNvPr id="4" name="矩形 3"/>
          <p:cNvSpPr/>
          <p:nvPr/>
        </p:nvSpPr>
        <p:spPr>
          <a:xfrm>
            <a:off x="1212850" y="2666802"/>
            <a:ext cx="17526000" cy="4616648"/>
          </a:xfrm>
          <a:prstGeom prst="rect">
            <a:avLst/>
          </a:prstGeom>
        </p:spPr>
        <p:txBody>
          <a:bodyPr wrap="square">
            <a:spAutoFit/>
          </a:bodyPr>
          <a:lstStyle/>
          <a:p>
            <a:r>
              <a:rPr lang="en-GB" altLang="zh-CN" sz="4000" dirty="0">
                <a:solidFill>
                  <a:schemeClr val="bg1"/>
                </a:solidFill>
                <a:latin typeface="Microsoft YaHei" panose="020B0503020204020204" pitchFamily="34" charset="-122"/>
                <a:ea typeface="Microsoft YaHei" panose="020B0503020204020204" pitchFamily="34" charset="-122"/>
              </a:rPr>
              <a:t>branches are cut</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GB" altLang="zh-CN" sz="4000" dirty="0">
                <a:solidFill>
                  <a:schemeClr val="bg1"/>
                </a:solidFill>
                <a:latin typeface="Microsoft YaHei" panose="020B0503020204020204" pitchFamily="34" charset="-122"/>
                <a:ea typeface="Microsoft YaHei" panose="020B0503020204020204" pitchFamily="34" charset="-122"/>
              </a:rPr>
              <a:t>at a 1-week cadence rather than a 2-week cadence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first only 20%, then 50%, and finally 100%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releases Alpha and Beta versions of the app </a:t>
            </a:r>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769989"/>
          </a:xfrm>
        </p:spPr>
        <p:txBody>
          <a:bodyPr wrap="square" lIns="0" tIns="0" rIns="0" bIns="0">
            <a:spAutoFit/>
          </a:bodyPr>
          <a:lstStyle/>
          <a:p>
            <a:r>
              <a:rPr lang="en-GB" altLang="zh-CN" sz="6000" dirty="0"/>
              <a:t>Deployment Activities </a:t>
            </a:r>
            <a:r>
              <a:rPr lang="en-US" altLang="zh-CN" sz="6000" dirty="0"/>
              <a:t>-</a:t>
            </a:r>
            <a:r>
              <a:rPr lang="en-GB" altLang="zh-CN" sz="6000" dirty="0"/>
              <a:t> Release Engineering Team </a:t>
            </a:r>
            <a:br>
              <a:rPr lang="en-GB" altLang="zh-CN" sz="6000" dirty="0"/>
            </a:br>
            <a:r>
              <a:rPr lang="en-GB" altLang="zh-CN" sz="6000" dirty="0"/>
              <a:t> </a:t>
            </a:r>
            <a:endParaRPr lang="zh-CN" altLang="en-US" sz="6000" dirty="0"/>
          </a:p>
        </p:txBody>
      </p:sp>
      <p:sp>
        <p:nvSpPr>
          <p:cNvPr id="3" name="矩形 2"/>
          <p:cNvSpPr/>
          <p:nvPr/>
        </p:nvSpPr>
        <p:spPr>
          <a:xfrm>
            <a:off x="1289050" y="3216275"/>
            <a:ext cx="17526000" cy="2554545"/>
          </a:xfrm>
          <a:prstGeom prst="rect">
            <a:avLst/>
          </a:prstGeom>
        </p:spPr>
        <p:txBody>
          <a:bodyPr wrap="square">
            <a:spAutoFit/>
          </a:bodyPr>
          <a:lstStyle/>
          <a:p>
            <a:r>
              <a:rPr lang="en-GB" altLang="zh-CN" sz="4000" dirty="0">
                <a:solidFill>
                  <a:schemeClr val="bg1"/>
                </a:solidFill>
                <a:latin typeface="Microsoft YaHei" panose="020B0503020204020204" pitchFamily="34" charset="-122"/>
                <a:ea typeface="Microsoft YaHei" panose="020B0503020204020204" pitchFamily="34" charset="-122"/>
              </a:rPr>
              <a:t>it has fewer than 10 members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Senior product developers </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GB" altLang="zh-CN" sz="4000" dirty="0">
                <a:solidFill>
                  <a:schemeClr val="bg1"/>
                </a:solidFill>
                <a:latin typeface="Microsoft YaHei" panose="020B0503020204020204" pitchFamily="34" charset="-122"/>
                <a:ea typeface="Microsoft YaHei" panose="020B0503020204020204" pitchFamily="34" charset="-122"/>
              </a:rPr>
              <a:t>work for the Release Engineering Team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DATA COLLECTED </a:t>
            </a:r>
            <a:endParaRPr lang="en-GB" altLang="zh-CN" sz="6000" dirty="0"/>
          </a:p>
        </p:txBody>
      </p:sp>
      <p:sp>
        <p:nvSpPr>
          <p:cNvPr id="3" name="矩形 2"/>
          <p:cNvSpPr/>
          <p:nvPr/>
        </p:nvSpPr>
        <p:spPr>
          <a:xfrm>
            <a:off x="1289050" y="3216275"/>
            <a:ext cx="17526000" cy="8309967"/>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Revision-control system records.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Crash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Flytrap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Tasks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Cherry-pick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Production issues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Daily Active People (DAP)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Boiler room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Staff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Source and configuration code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创业的故事</a:t>
            </a:r>
            <a:endParaRPr lang="zh-CN" altLang="en-US" dirty="0"/>
          </a:p>
        </p:txBody>
      </p:sp>
      <p:pic>
        <p:nvPicPr>
          <p:cNvPr id="4" name="图片 3"/>
          <p:cNvPicPr>
            <a:picLocks noChangeAspect="1"/>
          </p:cNvPicPr>
          <p:nvPr/>
        </p:nvPicPr>
        <p:blipFill>
          <a:blip r:embed="rId1"/>
          <a:stretch>
            <a:fillRect/>
          </a:stretch>
        </p:blipFill>
        <p:spPr>
          <a:xfrm>
            <a:off x="2051050" y="2606675"/>
            <a:ext cx="14249400" cy="7810341"/>
          </a:xfrm>
          <a:prstGeom prst="rect">
            <a:avLst/>
          </a:prstGeom>
        </p:spPr>
      </p:pic>
      <p:sp>
        <p:nvSpPr>
          <p:cNvPr id="3" name="文本框 2"/>
          <p:cNvSpPr txBox="1"/>
          <p:nvPr/>
        </p:nvSpPr>
        <p:spPr>
          <a:xfrm>
            <a:off x="374650" y="10824686"/>
            <a:ext cx="12420600" cy="369332"/>
          </a:xfrm>
          <a:prstGeom prst="rect">
            <a:avLst/>
          </a:prstGeom>
          <a:noFill/>
        </p:spPr>
        <p:txBody>
          <a:bodyPr wrap="square" rtlCol="0" anchor="ctr">
            <a:spAutoFit/>
          </a:bodyPr>
          <a:lstStyle/>
          <a:p>
            <a:r>
              <a:rPr lang="zh-CN" altLang="en-US" i="1" dirty="0">
                <a:solidFill>
                  <a:srgbClr val="FFC000"/>
                </a:solidFill>
                <a:latin typeface="微软雅黑" panose="020B0503020204020204" pitchFamily="34" charset="-122"/>
                <a:ea typeface="微软雅黑" panose="020B0503020204020204" pitchFamily="34" charset="-122"/>
              </a:rPr>
              <a:t>图片来源：在</a:t>
            </a:r>
            <a:r>
              <a:rPr lang="zh-CN" altLang="en-US" i="1" dirty="0">
                <a:solidFill>
                  <a:srgbClr val="FFC000"/>
                </a:solidFill>
                <a:latin typeface="微软雅黑" panose="020B0503020204020204" pitchFamily="34" charset="-122"/>
                <a:ea typeface="微软雅黑" panose="020B0503020204020204" pitchFamily="34" charset="-122"/>
                <a:hlinkClick r:id="rId2"/>
              </a:rPr>
              <a:t> </a:t>
            </a:r>
            <a:r>
              <a:rPr lang="en-US" altLang="zh-CN" i="1" dirty="0" err="1">
                <a:solidFill>
                  <a:srgbClr val="FFC000"/>
                </a:solidFill>
                <a:latin typeface="微软雅黑" panose="020B0503020204020204" pitchFamily="34" charset="-122"/>
                <a:ea typeface="微软雅黑" panose="020B0503020204020204" pitchFamily="34" charset="-122"/>
                <a:hlinkClick r:id="rId2"/>
              </a:rPr>
              <a:t>QCon</a:t>
            </a:r>
            <a:r>
              <a:rPr lang="en-US" altLang="zh-CN" i="1" dirty="0">
                <a:solidFill>
                  <a:srgbClr val="FFC000"/>
                </a:solidFill>
                <a:latin typeface="微软雅黑" panose="020B0503020204020204" pitchFamily="34" charset="-122"/>
                <a:ea typeface="微软雅黑" panose="020B0503020204020204" pitchFamily="34" charset="-122"/>
                <a:hlinkClick r:id="rId2"/>
              </a:rPr>
              <a:t> </a:t>
            </a:r>
            <a:r>
              <a:rPr lang="zh-CN" altLang="en-US" i="1" dirty="0">
                <a:solidFill>
                  <a:srgbClr val="FFC000"/>
                </a:solidFill>
                <a:latin typeface="微软雅黑" panose="020B0503020204020204" pitchFamily="34" charset="-122"/>
                <a:ea typeface="微软雅黑" panose="020B0503020204020204" pitchFamily="34" charset="-122"/>
                <a:hlinkClick r:id="rId2"/>
              </a:rPr>
              <a:t>上海 </a:t>
            </a:r>
            <a:r>
              <a:rPr lang="en-US" altLang="zh-CN" i="1" dirty="0">
                <a:solidFill>
                  <a:srgbClr val="FFC000"/>
                </a:solidFill>
                <a:latin typeface="微软雅黑" panose="020B0503020204020204" pitchFamily="34" charset="-122"/>
                <a:ea typeface="微软雅黑" panose="020B0503020204020204" pitchFamily="34" charset="-122"/>
                <a:hlinkClick r:id="rId2"/>
              </a:rPr>
              <a:t>2018 </a:t>
            </a:r>
            <a:r>
              <a:rPr lang="zh-CN" altLang="en-US" i="1" dirty="0">
                <a:solidFill>
                  <a:srgbClr val="FFC000"/>
                </a:solidFill>
                <a:latin typeface="微软雅黑" panose="020B0503020204020204" pitchFamily="34" charset="-122"/>
                <a:ea typeface="微软雅黑" panose="020B0503020204020204" pitchFamily="34" charset="-122"/>
                <a:hlinkClick r:id="rId2"/>
              </a:rPr>
              <a:t>大会</a:t>
            </a:r>
            <a:r>
              <a:rPr lang="zh-CN" altLang="en-US" i="1" dirty="0">
                <a:solidFill>
                  <a:srgbClr val="FFC000"/>
                </a:solidFill>
                <a:latin typeface="微软雅黑" panose="020B0503020204020204" pitchFamily="34" charset="-122"/>
                <a:ea typeface="微软雅黑" panose="020B0503020204020204" pitchFamily="34" charset="-122"/>
              </a:rPr>
              <a:t>上，施磊讲师做了</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增长黑客</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工作在 </a:t>
            </a:r>
            <a:r>
              <a:rPr lang="en-US" altLang="zh-CN" i="1" dirty="0" err="1">
                <a:solidFill>
                  <a:srgbClr val="FFC000"/>
                </a:solidFill>
                <a:latin typeface="微软雅黑" panose="020B0503020204020204" pitchFamily="34" charset="-122"/>
                <a:ea typeface="微软雅黑" panose="020B0503020204020204" pitchFamily="34" charset="-122"/>
              </a:rPr>
              <a:t>Airbnb</a:t>
            </a:r>
            <a:r>
              <a:rPr lang="en-US" altLang="zh-CN" i="1" dirty="0">
                <a:solidFill>
                  <a:srgbClr val="FFC000"/>
                </a:solidFill>
                <a:latin typeface="微软雅黑" panose="020B0503020204020204" pitchFamily="34" charset="-122"/>
                <a:ea typeface="微软雅黑" panose="020B0503020204020204" pitchFamily="34" charset="-122"/>
              </a:rPr>
              <a:t> </a:t>
            </a:r>
            <a:r>
              <a:rPr lang="zh-CN" altLang="en-US" i="1" dirty="0">
                <a:solidFill>
                  <a:srgbClr val="FFC000"/>
                </a:solidFill>
                <a:latin typeface="微软雅黑" panose="020B0503020204020204" pitchFamily="34" charset="-122"/>
                <a:ea typeface="微软雅黑" panose="020B0503020204020204" pitchFamily="34" charset="-122"/>
              </a:rPr>
              <a:t>和 </a:t>
            </a:r>
            <a:r>
              <a:rPr lang="en-US" altLang="zh-CN" i="1" dirty="0">
                <a:solidFill>
                  <a:srgbClr val="FFC000"/>
                </a:solidFill>
                <a:latin typeface="微软雅黑" panose="020B0503020204020204" pitchFamily="34" charset="-122"/>
                <a:ea typeface="微软雅黑" panose="020B0503020204020204" pitchFamily="34" charset="-122"/>
              </a:rPr>
              <a:t>Facebook </a:t>
            </a:r>
            <a:r>
              <a:rPr lang="zh-CN" altLang="en-US" i="1" dirty="0">
                <a:solidFill>
                  <a:srgbClr val="FFC000"/>
                </a:solidFill>
                <a:latin typeface="微软雅黑" panose="020B0503020204020204" pitchFamily="34" charset="-122"/>
                <a:ea typeface="微软雅黑" panose="020B0503020204020204" pitchFamily="34" charset="-122"/>
              </a:rPr>
              <a:t>的经历</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主题</a:t>
            </a:r>
            <a:r>
              <a:rPr lang="zh-CN" altLang="en-US" i="1" dirty="0" smtClean="0">
                <a:solidFill>
                  <a:srgbClr val="FFC000"/>
                </a:solidFill>
                <a:latin typeface="微软雅黑" panose="020B0503020204020204" pitchFamily="34" charset="-122"/>
                <a:ea typeface="微软雅黑" panose="020B0503020204020204" pitchFamily="34" charset="-122"/>
              </a:rPr>
              <a:t>演讲</a:t>
            </a:r>
            <a:endParaRPr lang="en-US" altLang="zh-CN" i="1" dirty="0">
              <a:solidFill>
                <a:srgbClr val="FFC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ANALYSIS </a:t>
            </a:r>
            <a:endParaRPr lang="en-GB" altLang="zh-CN" sz="6000" dirty="0"/>
          </a:p>
        </p:txBody>
      </p:sp>
      <p:sp>
        <p:nvSpPr>
          <p:cNvPr id="3" name="矩形 2"/>
          <p:cNvSpPr/>
          <p:nvPr/>
        </p:nvSpPr>
        <p:spPr>
          <a:xfrm>
            <a:off x="1289050" y="3216275"/>
            <a:ext cx="17526000" cy="5847755"/>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Developer Productivity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Quality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Deadline Effects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Factors Affecting Software Quality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ANALYSIS </a:t>
            </a:r>
            <a:endParaRPr lang="en-GB" altLang="zh-CN" sz="6000" dirty="0"/>
          </a:p>
        </p:txBody>
      </p:sp>
      <p:pic>
        <p:nvPicPr>
          <p:cNvPr id="4" name="图片 3"/>
          <p:cNvPicPr>
            <a:picLocks noChangeAspect="1"/>
          </p:cNvPicPr>
          <p:nvPr/>
        </p:nvPicPr>
        <p:blipFill>
          <a:blip r:embed="rId1"/>
          <a:stretch>
            <a:fillRect/>
          </a:stretch>
        </p:blipFill>
        <p:spPr>
          <a:xfrm>
            <a:off x="1005204" y="2183719"/>
            <a:ext cx="5236846" cy="3890447"/>
          </a:xfrm>
          <a:prstGeom prst="rect">
            <a:avLst/>
          </a:prstGeom>
        </p:spPr>
      </p:pic>
      <p:pic>
        <p:nvPicPr>
          <p:cNvPr id="5" name="图片 4"/>
          <p:cNvPicPr>
            <a:picLocks noChangeAspect="1"/>
          </p:cNvPicPr>
          <p:nvPr/>
        </p:nvPicPr>
        <p:blipFill>
          <a:blip r:embed="rId2"/>
          <a:stretch>
            <a:fillRect/>
          </a:stretch>
        </p:blipFill>
        <p:spPr>
          <a:xfrm>
            <a:off x="6580065" y="2242972"/>
            <a:ext cx="5878634" cy="3831194"/>
          </a:xfrm>
          <a:prstGeom prst="rect">
            <a:avLst/>
          </a:prstGeom>
        </p:spPr>
      </p:pic>
      <p:pic>
        <p:nvPicPr>
          <p:cNvPr id="6" name="图片 5"/>
          <p:cNvPicPr>
            <a:picLocks noChangeAspect="1"/>
          </p:cNvPicPr>
          <p:nvPr/>
        </p:nvPicPr>
        <p:blipFill>
          <a:blip r:embed="rId3"/>
          <a:stretch>
            <a:fillRect/>
          </a:stretch>
        </p:blipFill>
        <p:spPr>
          <a:xfrm>
            <a:off x="13092982" y="2242971"/>
            <a:ext cx="6011286" cy="3831193"/>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Testing Principles at FB </a:t>
            </a:r>
            <a:endParaRPr lang="en-GB" altLang="zh-CN" sz="6000" dirty="0"/>
          </a:p>
        </p:txBody>
      </p:sp>
      <p:sp>
        <p:nvSpPr>
          <p:cNvPr id="3" name="矩形 2"/>
          <p:cNvSpPr/>
          <p:nvPr/>
        </p:nvSpPr>
        <p:spPr>
          <a:xfrm>
            <a:off x="1289050" y="3216275"/>
            <a:ext cx="17526000" cy="5847755"/>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Coverage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Responsive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Quality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Automation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Prioritization </a:t>
            </a:r>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TESTING </a:t>
            </a:r>
            <a:endParaRPr lang="en-GB" altLang="zh-CN" sz="6000" dirty="0"/>
          </a:p>
        </p:txBody>
      </p:sp>
      <p:graphicFrame>
        <p:nvGraphicFramePr>
          <p:cNvPr id="3" name="表格 2"/>
          <p:cNvGraphicFramePr>
            <a:graphicFrameLocks noGrp="1"/>
          </p:cNvGraphicFramePr>
          <p:nvPr/>
        </p:nvGraphicFramePr>
        <p:xfrm>
          <a:off x="1005205" y="2073275"/>
          <a:ext cx="18648045" cy="9172737"/>
        </p:xfrm>
        <a:graphic>
          <a:graphicData uri="http://schemas.openxmlformats.org/drawingml/2006/table">
            <a:tbl>
              <a:tblPr>
                <a:tableStyleId>{5C22544A-7EE6-4342-B048-85BDC9FD1C3A}</a:tableStyleId>
              </a:tblPr>
              <a:tblGrid>
                <a:gridCol w="2620968"/>
                <a:gridCol w="16027077"/>
              </a:tblGrid>
              <a:tr h="1751510">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Unit tests: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white-box tests primarily verify the logic of target units. Limited unit tests are run manually on the development environments, XCode or Android Studio, using tools such as </a:t>
                      </a:r>
                      <a:r>
                        <a:rPr lang="en-GB" sz="2800" u="none" strike="noStrike" dirty="0" err="1">
                          <a:effectLst/>
                          <a:latin typeface="Microsoft YaHei" panose="020B0503020204020204" pitchFamily="34" charset="-122"/>
                          <a:ea typeface="Microsoft YaHei" panose="020B0503020204020204" pitchFamily="34" charset="-122"/>
                        </a:rPr>
                        <a:t>XCTest</a:t>
                      </a:r>
                      <a:r>
                        <a:rPr lang="en-GB" sz="2800" u="none" strike="noStrike" dirty="0">
                          <a:effectLst/>
                          <a:latin typeface="Microsoft YaHei" panose="020B0503020204020204" pitchFamily="34" charset="-122"/>
                          <a:ea typeface="Microsoft YaHei" panose="020B0503020204020204" pitchFamily="34" charset="-122"/>
                        </a:rPr>
                        <a:t> [11], JUnit [12], or </a:t>
                      </a:r>
                      <a:r>
                        <a:rPr lang="en-GB" sz="2800" u="none" strike="noStrike" dirty="0" err="1">
                          <a:effectLst/>
                          <a:latin typeface="Microsoft YaHei" panose="020B0503020204020204" pitchFamily="34" charset="-122"/>
                          <a:ea typeface="Microsoft YaHei" panose="020B0503020204020204" pitchFamily="34" charset="-122"/>
                        </a:rPr>
                        <a:t>Robolectric</a:t>
                      </a:r>
                      <a:r>
                        <a:rPr lang="en-GB" sz="2800" u="none" strike="noStrike" dirty="0">
                          <a:effectLst/>
                          <a:latin typeface="Microsoft YaHei" panose="020B0503020204020204" pitchFamily="34" charset="-122"/>
                          <a:ea typeface="Microsoft YaHei" panose="020B0503020204020204" pitchFamily="34" charset="-122"/>
                        </a:rPr>
                        <a:t> [13]. More extensive as well as automated unit tests are run on server- based simulators.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1180882">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Static analysis: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This analysis identifies potential null-pointer dereferences, resource leaks, and memory leaks. Be- cause exceptions are often the root cause of resource leaks, the tool is careful to identify where these particular leaks might occur.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61025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Build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determine whether the code builds properly.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61025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Snapshot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generate images of screen views and components, which are then compared, pixel by pixel, to previous snapshot versions [14, 15].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2322137">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Integration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standard (</a:t>
                      </a:r>
                      <a:r>
                        <a:rPr lang="en-GB" sz="2800" u="none" strike="noStrike" dirty="0" err="1">
                          <a:effectLst/>
                          <a:latin typeface="Microsoft YaHei" panose="020B0503020204020204" pitchFamily="34" charset="-122"/>
                          <a:ea typeface="Microsoft YaHei" panose="020B0503020204020204" pitchFamily="34" charset="-122"/>
                        </a:rPr>
                        <a:t>blackbox</a:t>
                      </a:r>
                      <a:r>
                        <a:rPr lang="en-GB" sz="2800" u="none" strike="noStrike" dirty="0">
                          <a:effectLst/>
                          <a:latin typeface="Microsoft YaHei" panose="020B0503020204020204" pitchFamily="34" charset="-122"/>
                          <a:ea typeface="Microsoft YaHei" panose="020B0503020204020204" pitchFamily="34" charset="-122"/>
                        </a:rPr>
                        <a:t>) regression tests test key features and key flows of the app. They typically run on simulators and are not necessarily device specific. Moreover they employ degrees of scope: “smoke tests” primarily target specific changes to the code (diffs) or target high-level functionality; long-tail integration tests run the full suite of regression tests and run against a live server so that they also cover client-server integration.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61025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Performance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These tests run at the mobile lab to triage performance and resource usage regressions as described above.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61025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Capacity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verify that the app does not exceed various specified capacity limits.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61025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Conformance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verify that the app conforms to various requirements.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Tests and when they are run </a:t>
            </a:r>
            <a:endParaRPr lang="en-GB" altLang="zh-CN" sz="6000" dirty="0"/>
          </a:p>
        </p:txBody>
      </p:sp>
      <p:sp>
        <p:nvSpPr>
          <p:cNvPr id="3" name="矩形 2"/>
          <p:cNvSpPr/>
          <p:nvPr/>
        </p:nvSpPr>
        <p:spPr>
          <a:xfrm>
            <a:off x="1289050" y="3216275"/>
            <a:ext cx="17526000" cy="5232202"/>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Pre-Push Testing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On Push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Continuous testing on Master and Release branch.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Manual testing </a:t>
            </a:r>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Tests and when they are run </a:t>
            </a:r>
            <a:endParaRPr lang="en-GB" altLang="zh-CN" sz="6000" dirty="0"/>
          </a:p>
        </p:txBody>
      </p:sp>
      <p:pic>
        <p:nvPicPr>
          <p:cNvPr id="5" name="图片 4"/>
          <p:cNvPicPr>
            <a:picLocks noChangeAspect="1"/>
          </p:cNvPicPr>
          <p:nvPr/>
        </p:nvPicPr>
        <p:blipFill>
          <a:blip r:embed="rId1"/>
          <a:stretch>
            <a:fillRect/>
          </a:stretch>
        </p:blipFill>
        <p:spPr>
          <a:xfrm>
            <a:off x="3103365" y="2682875"/>
            <a:ext cx="13202247" cy="7391399"/>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2616101"/>
          </a:xfrm>
        </p:spPr>
        <p:txBody>
          <a:bodyPr/>
          <a:lstStyle/>
          <a:p>
            <a:r>
              <a:rPr kumimoji="1" lang="en-US" altLang="zh-CN" dirty="0" err="1"/>
              <a:t>FaceBook</a:t>
            </a:r>
            <a:r>
              <a:rPr kumimoji="1" lang="zh-CN" altLang="en-US" dirty="0"/>
              <a:t>的其他内容</a:t>
            </a:r>
            <a:br>
              <a:rPr kumimoji="1" lang="en-US" altLang="zh-CN" dirty="0"/>
            </a:br>
            <a:r>
              <a:rPr kumimoji="1" lang="zh-CN" altLang="en-US" sz="7200" dirty="0"/>
              <a:t>亮点，教训，经验及其他</a:t>
            </a:r>
            <a:endParaRPr kumimoji="1"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什么制约了</a:t>
            </a:r>
            <a:r>
              <a:rPr lang="en-US" altLang="zh-CN" sz="6000" dirty="0"/>
              <a:t>Facebook</a:t>
            </a:r>
            <a:r>
              <a:rPr lang="zh-CN" altLang="en-US" sz="6000" dirty="0"/>
              <a:t>？</a:t>
            </a:r>
            <a:endParaRPr lang="zh-CN" altLang="en-US" sz="6000" dirty="0"/>
          </a:p>
        </p:txBody>
      </p:sp>
      <p:sp>
        <p:nvSpPr>
          <p:cNvPr id="3" name="Text Placeholder 2"/>
          <p:cNvSpPr>
            <a:spLocks noGrp="1"/>
          </p:cNvSpPr>
          <p:nvPr>
            <p:ph type="body" idx="1"/>
          </p:nvPr>
        </p:nvSpPr>
        <p:spPr>
          <a:xfrm>
            <a:off x="1005204" y="2911475"/>
            <a:ext cx="18093691" cy="6354560"/>
          </a:xfrm>
        </p:spPr>
        <p:txBody>
          <a:bodyPr/>
          <a:lstStyle/>
          <a:p>
            <a:pPr>
              <a:lnSpc>
                <a:spcPct val="150000"/>
              </a:lnSpc>
            </a:pPr>
            <a:r>
              <a:rPr lang="zh-CN" altLang="en-US" sz="4000" dirty="0"/>
              <a:t>影响</a:t>
            </a:r>
            <a:r>
              <a:rPr lang="en-US" altLang="zh-CN" sz="4000" dirty="0"/>
              <a:t>Facebook</a:t>
            </a:r>
            <a:r>
              <a:rPr lang="zh-CN" altLang="en-US" sz="4000" dirty="0"/>
              <a:t>股价的绝对不只是</a:t>
            </a:r>
            <a:r>
              <a:rPr lang="en-US" altLang="zh-CN" sz="4000" dirty="0"/>
              <a:t>2018</a:t>
            </a:r>
            <a:r>
              <a:rPr lang="zh-CN" altLang="en-US" sz="4000" dirty="0"/>
              <a:t>年的隐私门事件，前面提到，</a:t>
            </a:r>
            <a:r>
              <a:rPr lang="en-US" altLang="zh-CN" sz="4000" dirty="0"/>
              <a:t>Facebook</a:t>
            </a:r>
            <a:r>
              <a:rPr lang="zh-CN" altLang="en-US" sz="4000" dirty="0"/>
              <a:t>用户增长瓶颈已经很明显，收入依然非常依赖广告，三季度占比</a:t>
            </a:r>
            <a:r>
              <a:rPr lang="en-US" altLang="zh-CN" sz="4000" dirty="0"/>
              <a:t>98%</a:t>
            </a:r>
            <a:r>
              <a:rPr lang="zh-CN" altLang="en-US" sz="4000" dirty="0"/>
              <a:t>，比所有互联网公司都更依赖广告，掣肘</a:t>
            </a:r>
            <a:r>
              <a:rPr lang="en-US" altLang="zh-CN" sz="4000" dirty="0"/>
              <a:t>Facebook</a:t>
            </a:r>
            <a:r>
              <a:rPr lang="zh-CN" altLang="en-US" sz="4000" dirty="0"/>
              <a:t>的不是旗下</a:t>
            </a:r>
            <a:r>
              <a:rPr lang="en-US" altLang="zh-CN" sz="4000" dirty="0"/>
              <a:t>App</a:t>
            </a:r>
            <a:r>
              <a:rPr lang="zh-CN" altLang="en-US" sz="4000" dirty="0"/>
              <a:t>是否整合，抑或消息是否互通，而是有多重原因：</a:t>
            </a:r>
            <a:endParaRPr lang="en-US" altLang="zh-CN" sz="4000" dirty="0"/>
          </a:p>
          <a:p>
            <a:pPr>
              <a:lnSpc>
                <a:spcPct val="150000"/>
              </a:lnSpc>
            </a:pPr>
            <a:r>
              <a:rPr lang="en-US" altLang="zh-CN" sz="4000" dirty="0"/>
              <a:t>1</a:t>
            </a:r>
            <a:r>
              <a:rPr lang="zh-CN" altLang="en-US" sz="4000" dirty="0"/>
              <a:t>、</a:t>
            </a:r>
            <a:r>
              <a:rPr lang="zh-CN" altLang="en-US" sz="4000" b="1" dirty="0"/>
              <a:t>首先，</a:t>
            </a:r>
            <a:r>
              <a:rPr lang="en-US" altLang="zh-CN" sz="4000" b="1" dirty="0"/>
              <a:t>Facebook</a:t>
            </a:r>
            <a:r>
              <a:rPr lang="zh-CN" altLang="en-US" sz="4000" b="1" dirty="0"/>
              <a:t>没有足够强的创新机制；</a:t>
            </a:r>
            <a:endParaRPr lang="en-US" altLang="zh-CN" sz="4000" b="1" dirty="0"/>
          </a:p>
          <a:p>
            <a:pPr>
              <a:lnSpc>
                <a:spcPct val="150000"/>
              </a:lnSpc>
            </a:pPr>
            <a:r>
              <a:rPr lang="en-US" altLang="zh-CN" sz="4000" b="1" dirty="0"/>
              <a:t>2</a:t>
            </a:r>
            <a:r>
              <a:rPr lang="zh-CN" altLang="en-US" sz="4000" b="1" dirty="0"/>
              <a:t>、其次，</a:t>
            </a:r>
            <a:r>
              <a:rPr lang="en-US" altLang="zh-CN" sz="4000" b="1" dirty="0"/>
              <a:t>Facebook</a:t>
            </a:r>
            <a:r>
              <a:rPr lang="zh-CN" altLang="en-US" sz="4000" b="1" dirty="0"/>
              <a:t>没有繁荣的开放生态。</a:t>
            </a:r>
            <a:endParaRPr lang="en-US" altLang="zh-CN" sz="4000" b="1" dirty="0"/>
          </a:p>
          <a:p>
            <a:pPr>
              <a:lnSpc>
                <a:spcPct val="150000"/>
              </a:lnSpc>
            </a:pPr>
            <a:r>
              <a:rPr lang="en-US" altLang="zh-CN" sz="4000" b="1" dirty="0"/>
              <a:t>3</a:t>
            </a:r>
            <a:r>
              <a:rPr lang="zh-CN" altLang="en-US" sz="4000" b="1" dirty="0"/>
              <a:t>、最后，</a:t>
            </a:r>
            <a:r>
              <a:rPr lang="en-US" altLang="zh-CN" sz="4000" b="1" dirty="0"/>
              <a:t>Facebook</a:t>
            </a:r>
            <a:r>
              <a:rPr lang="zh-CN" altLang="en-US" sz="4000" b="1" dirty="0"/>
              <a:t>没有足够多的内容体系。</a:t>
            </a:r>
            <a:endParaRPr lang="zh-CN" altLang="en-US" sz="40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zh-CN" altLang="en-US" sz="6000" dirty="0"/>
              <a:t>扎克伯格对中国市场的野心</a:t>
            </a:r>
            <a:endParaRPr lang="zh-CN" altLang="en-US" sz="6000" dirty="0"/>
          </a:p>
        </p:txBody>
      </p:sp>
      <p:sp>
        <p:nvSpPr>
          <p:cNvPr id="3" name="文本占位符 2"/>
          <p:cNvSpPr>
            <a:spLocks noGrp="1"/>
          </p:cNvSpPr>
          <p:nvPr>
            <p:ph type="body" idx="1"/>
          </p:nvPr>
        </p:nvSpPr>
        <p:spPr>
          <a:xfrm>
            <a:off x="1005204" y="2911475"/>
            <a:ext cx="18093691" cy="6085640"/>
          </a:xfrm>
        </p:spPr>
        <p:txBody>
          <a:bodyPr/>
          <a:lstStyle/>
          <a:p>
            <a:pPr>
              <a:lnSpc>
                <a:spcPct val="150000"/>
              </a:lnSpc>
            </a:pPr>
            <a:r>
              <a:rPr lang="en-US" altLang="zh-CN" dirty="0" smtClean="0"/>
              <a:t>2005</a:t>
            </a:r>
            <a:r>
              <a:rPr lang="zh-CN" altLang="en-US" dirty="0" smtClean="0"/>
              <a:t>年，</a:t>
            </a:r>
            <a:r>
              <a:rPr lang="en-US" altLang="zh-CN" dirty="0" smtClean="0"/>
              <a:t>Facebook</a:t>
            </a:r>
            <a:r>
              <a:rPr lang="zh-CN" altLang="en-US" dirty="0" smtClean="0"/>
              <a:t>注册了“</a:t>
            </a:r>
            <a:r>
              <a:rPr lang="en-US" altLang="zh-CN" dirty="0" smtClean="0"/>
              <a:t>.</a:t>
            </a:r>
            <a:r>
              <a:rPr lang="en-US" altLang="zh-CN" dirty="0" err="1" smtClean="0"/>
              <a:t>cn</a:t>
            </a:r>
            <a:r>
              <a:rPr lang="zh-CN" altLang="en-US" dirty="0" smtClean="0"/>
              <a:t>”的域名；</a:t>
            </a:r>
            <a:endParaRPr lang="en-US" altLang="zh-CN" dirty="0" smtClean="0"/>
          </a:p>
          <a:p>
            <a:pPr>
              <a:lnSpc>
                <a:spcPct val="150000"/>
              </a:lnSpc>
            </a:pPr>
            <a:r>
              <a:rPr lang="en-US" altLang="zh-CN" dirty="0" smtClean="0"/>
              <a:t>2008</a:t>
            </a:r>
            <a:r>
              <a:rPr lang="zh-CN" altLang="en-US" dirty="0" smtClean="0"/>
              <a:t>年，</a:t>
            </a:r>
            <a:r>
              <a:rPr lang="en-US" altLang="zh-CN" dirty="0" smtClean="0"/>
              <a:t>Facebook</a:t>
            </a:r>
            <a:r>
              <a:rPr lang="zh-CN" altLang="en-US" dirty="0" smtClean="0"/>
              <a:t>推出了简体中文版本；</a:t>
            </a:r>
            <a:endParaRPr lang="en-US" altLang="zh-CN" dirty="0" smtClean="0"/>
          </a:p>
          <a:p>
            <a:pPr>
              <a:lnSpc>
                <a:spcPct val="150000"/>
              </a:lnSpc>
            </a:pPr>
            <a:r>
              <a:rPr lang="en-US" altLang="zh-CN" dirty="0" smtClean="0"/>
              <a:t>2010</a:t>
            </a:r>
            <a:r>
              <a:rPr lang="zh-CN" altLang="en-US" dirty="0" smtClean="0"/>
              <a:t>年：</a:t>
            </a:r>
            <a:r>
              <a:rPr lang="en-US" altLang="zh-CN" dirty="0" err="1" smtClean="0"/>
              <a:t>facebook</a:t>
            </a:r>
            <a:r>
              <a:rPr lang="zh-CN" altLang="en-US" dirty="0" smtClean="0"/>
              <a:t>开设香港办事处。</a:t>
            </a:r>
            <a:endParaRPr lang="en-US" altLang="zh-CN" dirty="0" smtClean="0"/>
          </a:p>
          <a:p>
            <a:pPr>
              <a:lnSpc>
                <a:spcPct val="150000"/>
              </a:lnSpc>
            </a:pPr>
            <a:r>
              <a:rPr lang="en-US" altLang="zh-CN" dirty="0" smtClean="0"/>
              <a:t>2010</a:t>
            </a:r>
            <a:r>
              <a:rPr lang="zh-CN" altLang="en-US" dirty="0" smtClean="0"/>
              <a:t>年：扎克伯格带华裔女友中国独假。</a:t>
            </a:r>
            <a:endParaRPr lang="en-US" altLang="zh-CN" dirty="0" smtClean="0"/>
          </a:p>
          <a:p>
            <a:pPr>
              <a:lnSpc>
                <a:spcPct val="150000"/>
              </a:lnSpc>
            </a:pPr>
            <a:r>
              <a:rPr lang="en-US" altLang="zh-CN" dirty="0" smtClean="0"/>
              <a:t>2010</a:t>
            </a:r>
            <a:r>
              <a:rPr lang="zh-CN" altLang="en-US" dirty="0" smtClean="0"/>
              <a:t>年，扎克伯格的挑战是学习中文。</a:t>
            </a:r>
            <a:endParaRPr lang="zh-CN" altLang="en-US" dirty="0"/>
          </a:p>
        </p:txBody>
      </p:sp>
      <p:pic>
        <p:nvPicPr>
          <p:cNvPr id="4" name="图片 3"/>
          <p:cNvPicPr>
            <a:picLocks noChangeAspect="1"/>
          </p:cNvPicPr>
          <p:nvPr/>
        </p:nvPicPr>
        <p:blipFill>
          <a:blip r:embed="rId1"/>
          <a:stretch>
            <a:fillRect/>
          </a:stretch>
        </p:blipFill>
        <p:spPr>
          <a:xfrm>
            <a:off x="15309850" y="5787825"/>
            <a:ext cx="2819400" cy="394716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zh-CN" altLang="en-US" sz="6000" dirty="0"/>
              <a:t>为何中国社交出海这么难？</a:t>
            </a:r>
            <a:endParaRPr lang="zh-CN" altLang="en-US" sz="6000" dirty="0"/>
          </a:p>
        </p:txBody>
      </p:sp>
      <p:sp>
        <p:nvSpPr>
          <p:cNvPr id="3" name="文本占位符 2"/>
          <p:cNvSpPr>
            <a:spLocks noGrp="1"/>
          </p:cNvSpPr>
          <p:nvPr>
            <p:ph type="body" idx="1"/>
          </p:nvPr>
        </p:nvSpPr>
        <p:spPr>
          <a:xfrm>
            <a:off x="1005204" y="2911475"/>
            <a:ext cx="18093691" cy="7478970"/>
          </a:xfrm>
        </p:spPr>
        <p:txBody>
          <a:bodyPr/>
          <a:lstStyle/>
          <a:p>
            <a:pPr>
              <a:lnSpc>
                <a:spcPct val="150000"/>
              </a:lnSpc>
            </a:pPr>
            <a:r>
              <a:rPr lang="zh-CN" altLang="en-US" dirty="0"/>
              <a:t>在出海的能力方面，我们认为一个互联网企业如果要出海需要具备至少三种能力。</a:t>
            </a:r>
            <a:endParaRPr lang="zh-CN" altLang="en-US" dirty="0"/>
          </a:p>
          <a:p>
            <a:pPr>
              <a:lnSpc>
                <a:spcPct val="150000"/>
              </a:lnSpc>
            </a:pPr>
            <a:r>
              <a:rPr lang="zh-CN" altLang="en-US" dirty="0"/>
              <a:t>第一是全球化的视野；</a:t>
            </a:r>
            <a:endParaRPr lang="en-US" altLang="zh-CN" dirty="0"/>
          </a:p>
          <a:p>
            <a:pPr>
              <a:lnSpc>
                <a:spcPct val="150000"/>
              </a:lnSpc>
            </a:pPr>
            <a:r>
              <a:rPr lang="zh-CN" altLang="en-US" dirty="0"/>
              <a:t>第二是本地化运营的能力；</a:t>
            </a:r>
            <a:endParaRPr lang="en-US" altLang="zh-CN" dirty="0"/>
          </a:p>
          <a:p>
            <a:pPr>
              <a:lnSpc>
                <a:spcPct val="150000"/>
              </a:lnSpc>
            </a:pPr>
            <a:r>
              <a:rPr lang="zh-CN" altLang="en-US" dirty="0"/>
              <a:t>第三是要有一个专业的互联网团队。</a:t>
            </a:r>
            <a:endParaRPr lang="zh-CN" altLang="en-US" dirty="0"/>
          </a:p>
          <a:p>
            <a:pPr>
              <a:lnSpc>
                <a:spcPct val="150000"/>
              </a:lnSpc>
            </a:pP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zh-CN" altLang="en-US" sz="6000" dirty="0"/>
              <a:t>如何像黑客一样创业</a:t>
            </a:r>
            <a:endParaRPr lang="zh-CN" altLang="en-US" sz="6000" dirty="0"/>
          </a:p>
        </p:txBody>
      </p:sp>
      <p:grpSp>
        <p:nvGrpSpPr>
          <p:cNvPr id="21" name="组合 20"/>
          <p:cNvGrpSpPr/>
          <p:nvPr/>
        </p:nvGrpSpPr>
        <p:grpSpPr>
          <a:xfrm>
            <a:off x="2736850" y="2149475"/>
            <a:ext cx="12731115" cy="5997575"/>
            <a:chOff x="4712335" y="4686300"/>
            <a:chExt cx="8291830" cy="4067175"/>
          </a:xfrm>
        </p:grpSpPr>
        <p:sp>
          <p:nvSpPr>
            <p:cNvPr id="3" name="矩形 2"/>
            <p:cNvSpPr/>
            <p:nvPr/>
          </p:nvSpPr>
          <p:spPr>
            <a:xfrm>
              <a:off x="4712335" y="6247130"/>
              <a:ext cx="2955290" cy="1048790"/>
            </a:xfrm>
            <a:prstGeom prst="rect">
              <a:avLst/>
            </a:prstGeom>
          </p:spPr>
          <p:txBody>
            <a:bodyPr wrap="square" lIns="68580" tIns="34290" rIns="68580" bIns="34290">
              <a:spAutoFit/>
            </a:bodyPr>
            <a:lstStyle/>
            <a:p>
              <a:pPr>
                <a:spcBef>
                  <a:spcPts val="400"/>
                </a:spcBef>
              </a:pP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“我最为自豪的事情之一是我们的测试框架</a:t>
              </a: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在任何时候，都不只有一个</a:t>
              </a: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Facebook</a:t>
              </a: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版本正在运行，而是一万个左右。”</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28"/>
            <p:cNvSpPr txBox="1"/>
            <p:nvPr/>
          </p:nvSpPr>
          <p:spPr>
            <a:xfrm>
              <a:off x="4712335" y="5932805"/>
              <a:ext cx="1900555" cy="339161"/>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10FBFE"/>
                  </a:solidFill>
                  <a:effectLst/>
                  <a:uLnTx/>
                  <a:uFillTx/>
                  <a:latin typeface="+mn-ea"/>
                  <a:cs typeface="+mn-cs"/>
                  <a:sym typeface="+mn-ea"/>
                </a:rPr>
                <a:t>大量实验</a:t>
              </a:r>
              <a:endParaRPr kumimoji="0" lang="zh-CN" altLang="en-US" sz="3600" b="1" i="0" u="none" strike="noStrike" kern="1200" cap="none" spc="0" normalizeH="0" baseline="0" noProof="0" dirty="0">
                <a:ln>
                  <a:noFill/>
                </a:ln>
                <a:solidFill>
                  <a:prstClr val="white"/>
                </a:solidFill>
                <a:effectLst/>
                <a:uLnTx/>
                <a:uFillTx/>
                <a:latin typeface="+mn-ea"/>
                <a:cs typeface="+mn-cs"/>
              </a:endParaRPr>
            </a:p>
          </p:txBody>
        </p:sp>
        <p:grpSp>
          <p:nvGrpSpPr>
            <p:cNvPr id="5" name="组合 4"/>
            <p:cNvGrpSpPr/>
            <p:nvPr/>
          </p:nvGrpSpPr>
          <p:grpSpPr>
            <a:xfrm>
              <a:off x="8832850" y="7635875"/>
              <a:ext cx="1003300" cy="992505"/>
              <a:chOff x="4305571" y="3574858"/>
              <a:chExt cx="890588" cy="881062"/>
            </a:xfrm>
            <a:solidFill>
              <a:srgbClr val="6AE7FF">
                <a:alpha val="20000"/>
              </a:srgbClr>
            </a:solidFill>
          </p:grpSpPr>
          <p:sp>
            <p:nvSpPr>
              <p:cNvPr id="6"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7"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grpSp>
          <p:nvGrpSpPr>
            <p:cNvPr id="8" name="组合 7"/>
            <p:cNvGrpSpPr/>
            <p:nvPr/>
          </p:nvGrpSpPr>
          <p:grpSpPr>
            <a:xfrm>
              <a:off x="8832850" y="5374005"/>
              <a:ext cx="992505" cy="1005205"/>
              <a:chOff x="4305571" y="1566670"/>
              <a:chExt cx="881063" cy="892175"/>
            </a:xfrm>
            <a:solidFill>
              <a:srgbClr val="6AE7FF">
                <a:alpha val="20000"/>
              </a:srgbClr>
            </a:solidFill>
          </p:grpSpPr>
          <p:sp>
            <p:nvSpPr>
              <p:cNvPr id="9"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0"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grpSp>
          <p:nvGrpSpPr>
            <p:cNvPr id="11" name="组合 10"/>
            <p:cNvGrpSpPr/>
            <p:nvPr/>
          </p:nvGrpSpPr>
          <p:grpSpPr>
            <a:xfrm>
              <a:off x="7791450" y="6176645"/>
              <a:ext cx="1647190" cy="1649095"/>
              <a:chOff x="3381108" y="2279458"/>
              <a:chExt cx="1462088" cy="1463675"/>
            </a:xfrm>
            <a:solidFill>
              <a:srgbClr val="6AE7FF">
                <a:alpha val="50000"/>
              </a:srgbClr>
            </a:solidFill>
          </p:grpSpPr>
          <p:sp>
            <p:nvSpPr>
              <p:cNvPr id="12"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3"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sp>
          <p:nvSpPr>
            <p:cNvPr id="14" name="任意多边形 138"/>
            <p:cNvSpPr/>
            <p:nvPr/>
          </p:nvSpPr>
          <p:spPr>
            <a:xfrm>
              <a:off x="9756140" y="6049645"/>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5" name="任意多边形 139"/>
            <p:cNvSpPr/>
            <p:nvPr/>
          </p:nvSpPr>
          <p:spPr>
            <a:xfrm>
              <a:off x="9756140" y="8497570"/>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6" name="任意多边形 140"/>
            <p:cNvSpPr/>
            <p:nvPr/>
          </p:nvSpPr>
          <p:spPr>
            <a:xfrm flipH="1">
              <a:off x="4712335" y="7237095"/>
              <a:ext cx="3242945" cy="288290"/>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7" name="矩形 16"/>
            <p:cNvSpPr/>
            <p:nvPr/>
          </p:nvSpPr>
          <p:spPr>
            <a:xfrm>
              <a:off x="10048875" y="5000625"/>
              <a:ext cx="2955290" cy="833119"/>
            </a:xfrm>
            <a:prstGeom prst="rect">
              <a:avLst/>
            </a:prstGeom>
          </p:spPr>
          <p:txBody>
            <a:bodyPr wrap="square" lIns="68580" tIns="34290" rIns="68580" bIns="34290">
              <a:spAutoFit/>
            </a:bodyPr>
            <a:lstStyle/>
            <a:p>
              <a:pPr>
                <a:spcBef>
                  <a:spcPts val="400"/>
                </a:spcBef>
              </a:pP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Move fast and break things</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spcBef>
                  <a:spcPts val="400"/>
                </a:spcBef>
              </a:pPr>
              <a:r>
                <a:rPr lang="zh-CN" altLang="en-US" sz="2400" dirty="0">
                  <a:solidFill>
                    <a:schemeClr val="bg1"/>
                  </a:solidFill>
                  <a:latin typeface="Verdana" panose="020B0604030504040204" pitchFamily="34" charset="0"/>
                  <a:ea typeface="微软雅黑" panose="020B0503020204020204" pitchFamily="34" charset="-122"/>
                  <a:cs typeface="Verdana" panose="020B0604030504040204" pitchFamily="34" charset="0"/>
                </a:rPr>
                <a:t>如果你没有犯错，那说明你的行动还不够快</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extBox 54"/>
            <p:cNvSpPr txBox="1"/>
            <p:nvPr/>
          </p:nvSpPr>
          <p:spPr>
            <a:xfrm>
              <a:off x="10048875" y="4686300"/>
              <a:ext cx="1900555" cy="297418"/>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mn-ea"/>
                  <a:cs typeface="+mn-cs"/>
                  <a:sym typeface="+mn-ea"/>
                </a:rPr>
                <a:t>快速行动</a:t>
              </a:r>
              <a:endParaRPr kumimoji="0" lang="zh-CN" altLang="en-US" sz="3200" b="1" i="0" u="none" strike="noStrike" kern="1200" cap="none" spc="0" normalizeH="0" baseline="0" noProof="0" dirty="0">
                <a:ln>
                  <a:noFill/>
                </a:ln>
                <a:solidFill>
                  <a:srgbClr val="FFC000"/>
                </a:solidFill>
                <a:effectLst/>
                <a:uLnTx/>
                <a:uFillTx/>
                <a:latin typeface="+mn-ea"/>
                <a:cs typeface="+mn-cs"/>
              </a:endParaRPr>
            </a:p>
          </p:txBody>
        </p:sp>
        <p:sp>
          <p:nvSpPr>
            <p:cNvPr id="19" name="矩形 18"/>
            <p:cNvSpPr/>
            <p:nvPr/>
          </p:nvSpPr>
          <p:spPr>
            <a:xfrm>
              <a:off x="10048875" y="7423150"/>
              <a:ext cx="2955290" cy="798333"/>
            </a:xfrm>
            <a:prstGeom prst="rect">
              <a:avLst/>
            </a:prstGeom>
          </p:spPr>
          <p:txBody>
            <a:bodyPr wrap="square" lIns="68580" tIns="34290" rIns="68580" bIns="34290">
              <a:spAutoFit/>
            </a:bodyPr>
            <a:lstStyle/>
            <a:p>
              <a:pPr>
                <a:spcBef>
                  <a:spcPts val="400"/>
                </a:spcBef>
              </a:pP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要像一个真正的黑客一样，追求和坚持那些真正重要的事情，而不是被质疑左右自己的情绪</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extBox 54"/>
            <p:cNvSpPr txBox="1"/>
            <p:nvPr/>
          </p:nvSpPr>
          <p:spPr>
            <a:xfrm>
              <a:off x="10048875" y="7108825"/>
              <a:ext cx="1900555" cy="297418"/>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mn-ea"/>
                  <a:cs typeface="+mn-cs"/>
                  <a:sym typeface="+mn-ea"/>
                </a:rPr>
                <a:t>保持专注</a:t>
              </a:r>
              <a:endParaRPr kumimoji="0" lang="zh-CN" altLang="en-US" sz="3200" b="1" i="0" u="none" strike="noStrike" kern="1200" cap="none" spc="0" normalizeH="0" baseline="0" noProof="0" dirty="0">
                <a:ln>
                  <a:noFill/>
                </a:ln>
                <a:solidFill>
                  <a:srgbClr val="FFC000"/>
                </a:solidFill>
                <a:effectLst/>
                <a:uLnTx/>
                <a:uFillTx/>
                <a:latin typeface="+mn-ea"/>
                <a:cs typeface="+mn-cs"/>
              </a:endParaRPr>
            </a:p>
          </p:txBody>
        </p:sp>
      </p:grpSp>
      <p:pic>
        <p:nvPicPr>
          <p:cNvPr id="22" name="图片 21"/>
          <p:cNvPicPr>
            <a:picLocks noChangeAspect="1"/>
          </p:cNvPicPr>
          <p:nvPr/>
        </p:nvPicPr>
        <p:blipFill>
          <a:blip r:embed="rId1"/>
          <a:stretch>
            <a:fillRect/>
          </a:stretch>
        </p:blipFill>
        <p:spPr>
          <a:xfrm>
            <a:off x="16717612" y="7149185"/>
            <a:ext cx="2359693" cy="3301809"/>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508105"/>
          </a:xfrm>
        </p:spPr>
        <p:txBody>
          <a:bodyPr/>
          <a:lstStyle/>
          <a:p>
            <a:r>
              <a:rPr kumimoji="1" lang="zh-CN" altLang="en-US" dirty="0"/>
              <a:t>案例研究结束语</a:t>
            </a:r>
            <a:endParaRPr kumimoji="1" lang="zh-CN" altLang="en-US" dirty="0"/>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p:txBody>
          <a:bodyPr/>
          <a:lstStyle/>
          <a:p>
            <a:endParaRPr lang="zh-CN"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14714</Words>
  <Application>WPS 表格</Application>
  <PresentationFormat>自定义</PresentationFormat>
  <Paragraphs>738</Paragraphs>
  <Slides>91</Slides>
  <Notes>78</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91</vt:i4>
      </vt:variant>
    </vt:vector>
  </HeadingPairs>
  <TitlesOfParts>
    <vt:vector size="119" baseType="lpstr">
      <vt:lpstr>Arial</vt:lpstr>
      <vt:lpstr>方正书宋_GBK</vt:lpstr>
      <vt:lpstr>Wingdings</vt:lpstr>
      <vt:lpstr>PingFang-SC-Heavy</vt:lpstr>
      <vt:lpstr>Microsoft YaHei</vt:lpstr>
      <vt:lpstr>苹方</vt:lpstr>
      <vt:lpstr>微软雅黑</vt:lpstr>
      <vt:lpstr>Verdana</vt:lpstr>
      <vt:lpstr>Bebas Neue</vt:lpstr>
      <vt:lpstr>微软雅黑</vt:lpstr>
      <vt:lpstr>Calibri Light</vt:lpstr>
      <vt:lpstr>Segoe UI</vt:lpstr>
      <vt:lpstr>Tahoma</vt:lpstr>
      <vt:lpstr>Calibri</vt:lpstr>
      <vt:lpstr>Calibri</vt:lpstr>
      <vt:lpstr>黑体</vt:lpstr>
      <vt:lpstr>Times New Roman</vt:lpstr>
      <vt:lpstr>汉仪旗黑KW</vt:lpstr>
      <vt:lpstr>Helvetica Neue</vt:lpstr>
      <vt:lpstr>宋体</vt:lpstr>
      <vt:lpstr>Arial Unicode MS</vt:lpstr>
      <vt:lpstr>Thonburi</vt:lpstr>
      <vt:lpstr>汉仪书宋二KW</vt:lpstr>
      <vt:lpstr>苹方-简</vt:lpstr>
      <vt:lpstr>冬青黑体简体中文</vt:lpstr>
      <vt:lpstr>汉仪中黑KW</vt:lpstr>
      <vt:lpstr>Apple Color Emoji</vt:lpstr>
      <vt:lpstr>Office Theme</vt:lpstr>
      <vt:lpstr>PowerPoint 演示文稿</vt:lpstr>
      <vt:lpstr>案例研究者（以姓氏拼音排序）</vt:lpstr>
      <vt:lpstr>案例研究的自组织规则</vt:lpstr>
      <vt:lpstr>案例使用许可协议</vt:lpstr>
      <vt:lpstr>Agenda</vt:lpstr>
      <vt:lpstr>一、FaceBook创业的故事</vt:lpstr>
      <vt:lpstr>PowerPoint 演示文稿</vt:lpstr>
      <vt:lpstr>创业的故事</vt:lpstr>
      <vt:lpstr>如何像黑客一样创业</vt:lpstr>
      <vt:lpstr>Facebook</vt:lpstr>
      <vt:lpstr>扎克伯格的控制权—朕即国家</vt:lpstr>
      <vt:lpstr>Facebook-网络帝国</vt:lpstr>
      <vt:lpstr>扎克伯格的挑战—高度自律&amp;绝顶聪明</vt:lpstr>
      <vt:lpstr>facebook的发展</vt:lpstr>
      <vt:lpstr>Facebook F8</vt:lpstr>
      <vt:lpstr>Facebook 的业务</vt:lpstr>
      <vt:lpstr>2016年发布的Facebook十年路标规划图</vt:lpstr>
      <vt:lpstr>Facebook成长的烦恼</vt:lpstr>
      <vt:lpstr>Facebook持续增长的奥密</vt:lpstr>
      <vt:lpstr>Facebook营收来源</vt:lpstr>
      <vt:lpstr>Facebook2017年第四季度和全年业绩</vt:lpstr>
      <vt:lpstr>Facebook2017年财报</vt:lpstr>
      <vt:lpstr>二、Facebook的组织文化</vt:lpstr>
      <vt:lpstr>愿景</vt:lpstr>
      <vt:lpstr>公司5个核心价值观</vt:lpstr>
      <vt:lpstr>Facebook人才观</vt:lpstr>
      <vt:lpstr>Facebook黑客文化</vt:lpstr>
      <vt:lpstr>Facebook 黑客文化</vt:lpstr>
      <vt:lpstr>Facebook 黑客文化</vt:lpstr>
      <vt:lpstr>黑客马拉松（Hackathon）</vt:lpstr>
      <vt:lpstr>FaceBook的最佳实践 管理实践部分</vt:lpstr>
      <vt:lpstr>概述</vt:lpstr>
      <vt:lpstr>开发人员全栈</vt:lpstr>
      <vt:lpstr>Facebook开发团队-三人小组</vt:lpstr>
      <vt:lpstr>FaceBook的最佳实践 工程实践部分</vt:lpstr>
      <vt:lpstr>Facebook的5个持续</vt:lpstr>
      <vt:lpstr>持续开发原则</vt:lpstr>
      <vt:lpstr>Facebook的分支管理和发布策略</vt:lpstr>
      <vt:lpstr>Code Review</vt:lpstr>
      <vt:lpstr>Facebook的测试</vt:lpstr>
      <vt:lpstr>持续集成、持续交付、持续部署</vt:lpstr>
      <vt:lpstr>五颜六色的发布、部署</vt:lpstr>
      <vt:lpstr>PowerPoint 演示文稿</vt:lpstr>
      <vt:lpstr>SEV—Facebook的失败案例</vt:lpstr>
      <vt:lpstr>FaceBook的工具</vt:lpstr>
      <vt:lpstr>DevOps </vt:lpstr>
      <vt:lpstr>工具相关</vt:lpstr>
      <vt:lpstr>Facebook Infer: Advanced Static Analysis at Speed and Scale</vt:lpstr>
      <vt:lpstr>工具相关</vt:lpstr>
      <vt:lpstr>工具相关</vt:lpstr>
      <vt:lpstr>工具相关</vt:lpstr>
      <vt:lpstr>工具相关</vt:lpstr>
      <vt:lpstr>工具相关</vt:lpstr>
      <vt:lpstr>FaceBook的DevOps之旅</vt:lpstr>
      <vt:lpstr>Facebook Development </vt:lpstr>
      <vt:lpstr>Facebook Deployment  </vt:lpstr>
      <vt:lpstr>DevOps Stages</vt:lpstr>
      <vt:lpstr>Version Control</vt:lpstr>
      <vt:lpstr>Continuous Delivery pipeline</vt:lpstr>
      <vt:lpstr>The practices relate to each other</vt:lpstr>
      <vt:lpstr>Continuous Deployment</vt:lpstr>
      <vt:lpstr>Continuous Deployment Tools</vt:lpstr>
      <vt:lpstr>Continuous Deployment Best Practices</vt:lpstr>
      <vt:lpstr>The Dark Launching Technique</vt:lpstr>
      <vt:lpstr>staged data acquisition</vt:lpstr>
      <vt:lpstr>Facebook 是如何做大规模代码部署的 </vt:lpstr>
      <vt:lpstr>Continuous delivery at scale</vt:lpstr>
      <vt:lpstr>Continuous Integration</vt:lpstr>
      <vt:lpstr>Continuous Integration</vt:lpstr>
      <vt:lpstr>A/B Testing  </vt:lpstr>
      <vt:lpstr>Continuous Deployment of Mobile Software </vt:lpstr>
      <vt:lpstr>The key challenge in deploying mobile software </vt:lpstr>
      <vt:lpstr>The key challenge in deploying mobile software </vt:lpstr>
      <vt:lpstr>MOBILE RELEASE CYCLE </vt:lpstr>
      <vt:lpstr>The overall architecture</vt:lpstr>
      <vt:lpstr>Deployment Activities -IOS </vt:lpstr>
      <vt:lpstr>Deployment Activities -Android </vt:lpstr>
      <vt:lpstr>Deployment Activities - Release Engineering Team   </vt:lpstr>
      <vt:lpstr>DATA COLLECTED </vt:lpstr>
      <vt:lpstr>ANALYSIS </vt:lpstr>
      <vt:lpstr>ANALYSIS </vt:lpstr>
      <vt:lpstr>Testing Principles at FB </vt:lpstr>
      <vt:lpstr>TESTING </vt:lpstr>
      <vt:lpstr>Tests and when they are run </vt:lpstr>
      <vt:lpstr>Tests and when they are run </vt:lpstr>
      <vt:lpstr>FaceBook的其他内容 亮点，教训，经验及其他</vt:lpstr>
      <vt:lpstr>什么制约了Facebook？</vt:lpstr>
      <vt:lpstr>扎克伯格对中国市场的野心</vt:lpstr>
      <vt:lpstr>为何中国社交出海这么难？</vt:lpstr>
      <vt:lpstr>案例研究结束语</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fm809</dc:creator>
  <cp:lastModifiedBy>yuwupan</cp:lastModifiedBy>
  <cp:revision>274</cp:revision>
  <cp:lastPrinted>2019-10-31T00:57:26Z</cp:lastPrinted>
  <dcterms:created xsi:type="dcterms:W3CDTF">2019-10-31T00:57:26Z</dcterms:created>
  <dcterms:modified xsi:type="dcterms:W3CDTF">2019-10-31T00:57:26Z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2052-1.5.2.2273</vt:lpwstr>
  </property>
</Properties>
</file>